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handoutMasterIdLst>
    <p:handoutMasterId r:id="rId30"/>
  </p:handoutMasterIdLst>
  <p:sldIdLst>
    <p:sldId id="256" r:id="rId2"/>
    <p:sldId id="257" r:id="rId3"/>
    <p:sldId id="297" r:id="rId4"/>
    <p:sldId id="282" r:id="rId5"/>
    <p:sldId id="283" r:id="rId6"/>
    <p:sldId id="263" r:id="rId7"/>
    <p:sldId id="298" r:id="rId8"/>
    <p:sldId id="279" r:id="rId9"/>
    <p:sldId id="258" r:id="rId10"/>
    <p:sldId id="287" r:id="rId11"/>
    <p:sldId id="288" r:id="rId12"/>
    <p:sldId id="281" r:id="rId13"/>
    <p:sldId id="286" r:id="rId14"/>
    <p:sldId id="280" r:id="rId15"/>
    <p:sldId id="271" r:id="rId16"/>
    <p:sldId id="277" r:id="rId17"/>
    <p:sldId id="284" r:id="rId18"/>
    <p:sldId id="291" r:id="rId19"/>
    <p:sldId id="290" r:id="rId20"/>
    <p:sldId id="292" r:id="rId21"/>
    <p:sldId id="295" r:id="rId22"/>
    <p:sldId id="273" r:id="rId23"/>
    <p:sldId id="293" r:id="rId24"/>
    <p:sldId id="296" r:id="rId25"/>
    <p:sldId id="274" r:id="rId26"/>
    <p:sldId id="294" r:id="rId27"/>
    <p:sldId id="275"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9946" autoAdjust="0"/>
    <p:restoredTop sz="83509" autoAdjust="0"/>
  </p:normalViewPr>
  <p:slideViewPr>
    <p:cSldViewPr snapToGrid="0">
      <p:cViewPr>
        <p:scale>
          <a:sx n="99" d="100"/>
          <a:sy n="99" d="100"/>
        </p:scale>
        <p:origin x="2034" y="924"/>
      </p:cViewPr>
      <p:guideLst>
        <p:guide orient="horz" pos="2160"/>
        <p:guide pos="3840"/>
      </p:guideLst>
    </p:cSldViewPr>
  </p:slideViewPr>
  <p:notesTextViewPr>
    <p:cViewPr>
      <p:scale>
        <a:sx n="1" d="1"/>
        <a:sy n="1" d="1"/>
      </p:scale>
      <p:origin x="0" y="0"/>
    </p:cViewPr>
  </p:notesTextViewPr>
  <p:sorterViewPr>
    <p:cViewPr>
      <p:scale>
        <a:sx n="66" d="100"/>
        <a:sy n="66" d="100"/>
      </p:scale>
      <p:origin x="0" y="-3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aurel\Documents\Consulting%20Work\Stigma%20Index\Data%20files\Detroit%20Tabl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aurel\Documents\Consulting%20Work\Stigma%20Index\Data%20files\Detroit%20Tab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title>
      <c:tx>
        <c:rich>
          <a:bodyPr/>
          <a:lstStyle/>
          <a:p>
            <a:pPr>
              <a:defRPr sz="2400"/>
            </a:pPr>
            <a:r>
              <a:rPr lang="en-US" sz="2400"/>
              <a:t>Internalized Stigma, last 12 months</a:t>
            </a:r>
          </a:p>
        </c:rich>
      </c:tx>
      <c:layout/>
      <c:overlay val="0"/>
    </c:title>
    <c:autoTitleDeleted val="0"/>
    <c:plotArea>
      <c:layout>
        <c:manualLayout>
          <c:layoutTarget val="inner"/>
          <c:xMode val="edge"/>
          <c:yMode val="edge"/>
          <c:x val="2.0906182347644499E-2"/>
          <c:y val="9.3269693657010197E-2"/>
          <c:w val="0.97323600973236002"/>
          <c:h val="0.79791373102593999"/>
        </c:manualLayout>
      </c:layout>
      <c:barChart>
        <c:barDir val="col"/>
        <c:grouping val="clustered"/>
        <c:varyColors val="0"/>
        <c:ser>
          <c:idx val="0"/>
          <c:order val="0"/>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'Internalized Stigma'!$A$3:$A$10</c:f>
              <c:strCache>
                <c:ptCount val="8"/>
                <c:pt idx="0">
                  <c:v>I blame myself</c:v>
                </c:pt>
                <c:pt idx="1">
                  <c:v>I feel guilty</c:v>
                </c:pt>
                <c:pt idx="2">
                  <c:v>I feel ashamed</c:v>
                </c:pt>
                <c:pt idx="3">
                  <c:v>I have low self-esteem</c:v>
                </c:pt>
                <c:pt idx="4">
                  <c:v>I feel angry</c:v>
                </c:pt>
                <c:pt idx="5">
                  <c:v>I blame others</c:v>
                </c:pt>
                <c:pt idx="6">
                  <c:v>I feel suicidal</c:v>
                </c:pt>
                <c:pt idx="7">
                  <c:v>I feel I should be punished</c:v>
                </c:pt>
              </c:strCache>
            </c:strRef>
          </c:cat>
          <c:val>
            <c:numRef>
              <c:f>'Internalized Stigma'!$E$3:$E$10</c:f>
              <c:numCache>
                <c:formatCode>0.0%</c:formatCode>
                <c:ptCount val="8"/>
                <c:pt idx="0">
                  <c:v>0.79710144927536197</c:v>
                </c:pt>
                <c:pt idx="1">
                  <c:v>0.65714285714285703</c:v>
                </c:pt>
                <c:pt idx="2">
                  <c:v>0.60294117647058798</c:v>
                </c:pt>
                <c:pt idx="3">
                  <c:v>0.560606060606061</c:v>
                </c:pt>
                <c:pt idx="4">
                  <c:v>0.52173913043478304</c:v>
                </c:pt>
                <c:pt idx="5">
                  <c:v>0.46969696969697</c:v>
                </c:pt>
                <c:pt idx="6">
                  <c:v>0.16666666666666699</c:v>
                </c:pt>
                <c:pt idx="7">
                  <c:v>7.4626865671641798E-2</c:v>
                </c:pt>
              </c:numCache>
            </c:numRef>
          </c:val>
          <c:extLst xmlns:c16r2="http://schemas.microsoft.com/office/drawing/2015/06/chart">
            <c:ext xmlns:c16="http://schemas.microsoft.com/office/drawing/2014/chart" uri="{C3380CC4-5D6E-409C-BE32-E72D297353CC}">
              <c16:uniqueId val="{00000000-28B9-465F-9473-6908057D4C46}"/>
            </c:ext>
          </c:extLst>
        </c:ser>
        <c:dLbls>
          <c:showLegendKey val="0"/>
          <c:showVal val="1"/>
          <c:showCatName val="0"/>
          <c:showSerName val="0"/>
          <c:showPercent val="0"/>
          <c:showBubbleSize val="0"/>
        </c:dLbls>
        <c:gapWidth val="86"/>
        <c:axId val="283015424"/>
        <c:axId val="283789184"/>
      </c:barChart>
      <c:catAx>
        <c:axId val="283015424"/>
        <c:scaling>
          <c:orientation val="minMax"/>
        </c:scaling>
        <c:delete val="0"/>
        <c:axPos val="b"/>
        <c:numFmt formatCode="General" sourceLinked="0"/>
        <c:majorTickMark val="none"/>
        <c:minorTickMark val="none"/>
        <c:tickLblPos val="nextTo"/>
        <c:txPr>
          <a:bodyPr/>
          <a:lstStyle/>
          <a:p>
            <a:pPr>
              <a:defRPr sz="1600"/>
            </a:pPr>
            <a:endParaRPr lang="en-US"/>
          </a:p>
        </c:txPr>
        <c:crossAx val="283789184"/>
        <c:crosses val="autoZero"/>
        <c:auto val="1"/>
        <c:lblAlgn val="ctr"/>
        <c:lblOffset val="100"/>
        <c:noMultiLvlLbl val="0"/>
      </c:catAx>
      <c:valAx>
        <c:axId val="283789184"/>
        <c:scaling>
          <c:orientation val="minMax"/>
        </c:scaling>
        <c:delete val="1"/>
        <c:axPos val="l"/>
        <c:numFmt formatCode="0.0%" sourceLinked="1"/>
        <c:majorTickMark val="out"/>
        <c:minorTickMark val="none"/>
        <c:tickLblPos val="nextTo"/>
        <c:crossAx val="2830154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92D050"/>
            </a:solidFill>
          </c:spPr>
          <c:invertIfNegative val="0"/>
          <c:dLbls>
            <c:spPr>
              <a:noFill/>
              <a:ln>
                <a:noFill/>
              </a:ln>
              <a:effectLst/>
            </c:spPr>
            <c:txPr>
              <a:bodyPr/>
              <a:lstStyle/>
              <a:p>
                <a:pPr>
                  <a:defRPr sz="1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'Support Resilience'!$A$36:$A$40</c:f>
              <c:strCache>
                <c:ptCount val="5"/>
                <c:pt idx="0">
                  <c:v>Supported other people living with HIV</c:v>
                </c:pt>
                <c:pt idx="1">
                  <c:v>Involved in any efforts to develop legislation, policies or guidelines related to HIV</c:v>
                </c:pt>
                <c:pt idx="2">
                  <c:v>Confronted, challenged or educated someone who was stigmatizing and/or discriminating against you</c:v>
                </c:pt>
                <c:pt idx="3">
                  <c:v>Member of a PLHIV network</c:v>
                </c:pt>
                <c:pt idx="4">
                  <c:v>Involved, either as a volunteer or as an employee, in any program or project that provides assistance to people living with HIV</c:v>
                </c:pt>
              </c:strCache>
            </c:strRef>
          </c:cat>
          <c:val>
            <c:numRef>
              <c:f>'Support Resilience'!$D$36:$D$40</c:f>
              <c:numCache>
                <c:formatCode>0%</c:formatCode>
                <c:ptCount val="5"/>
                <c:pt idx="0">
                  <c:v>0.73499999999999999</c:v>
                </c:pt>
                <c:pt idx="1">
                  <c:v>0.53</c:v>
                </c:pt>
                <c:pt idx="2">
                  <c:v>0.50700000000000001</c:v>
                </c:pt>
                <c:pt idx="3">
                  <c:v>0.34300000000000003</c:v>
                </c:pt>
                <c:pt idx="4">
                  <c:v>0.17399999999999999</c:v>
                </c:pt>
              </c:numCache>
            </c:numRef>
          </c:val>
          <c:extLst xmlns:c16r2="http://schemas.microsoft.com/office/drawing/2015/06/chart">
            <c:ext xmlns:c16="http://schemas.microsoft.com/office/drawing/2014/chart" uri="{C3380CC4-5D6E-409C-BE32-E72D297353CC}">
              <c16:uniqueId val="{00000000-45AC-42AF-8DEA-02AC83D95412}"/>
            </c:ext>
          </c:extLst>
        </c:ser>
        <c:dLbls>
          <c:showLegendKey val="0"/>
          <c:showVal val="1"/>
          <c:showCatName val="0"/>
          <c:showSerName val="0"/>
          <c:showPercent val="0"/>
          <c:showBubbleSize val="0"/>
        </c:dLbls>
        <c:gapWidth val="150"/>
        <c:overlap val="-25"/>
        <c:axId val="283810432"/>
        <c:axId val="283829760"/>
      </c:barChart>
      <c:catAx>
        <c:axId val="283810432"/>
        <c:scaling>
          <c:orientation val="minMax"/>
        </c:scaling>
        <c:delete val="0"/>
        <c:axPos val="b"/>
        <c:numFmt formatCode="General" sourceLinked="0"/>
        <c:majorTickMark val="none"/>
        <c:minorTickMark val="none"/>
        <c:tickLblPos val="nextTo"/>
        <c:txPr>
          <a:bodyPr/>
          <a:lstStyle/>
          <a:p>
            <a:pPr>
              <a:defRPr sz="1400"/>
            </a:pPr>
            <a:endParaRPr lang="en-US"/>
          </a:p>
        </c:txPr>
        <c:crossAx val="283829760"/>
        <c:crosses val="autoZero"/>
        <c:auto val="1"/>
        <c:lblAlgn val="ctr"/>
        <c:lblOffset val="100"/>
        <c:noMultiLvlLbl val="0"/>
      </c:catAx>
      <c:valAx>
        <c:axId val="283829760"/>
        <c:scaling>
          <c:orientation val="minMax"/>
        </c:scaling>
        <c:delete val="1"/>
        <c:axPos val="l"/>
        <c:numFmt formatCode="0%" sourceLinked="1"/>
        <c:majorTickMark val="out"/>
        <c:minorTickMark val="none"/>
        <c:tickLblPos val="nextTo"/>
        <c:crossAx val="283810432"/>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8265D44-0669-4BE9-A699-34F644ADD963}" type="datetimeFigureOut">
              <a:rPr lang="en-US" smtClean="0"/>
              <a:t>9/14/2016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29E6714-1550-4949-9A65-CE5D6768E057}" type="slidenum">
              <a:rPr lang="en-US" smtClean="0"/>
              <a:t>‹#›</a:t>
            </a:fld>
            <a:endParaRPr lang="en-US"/>
          </a:p>
        </p:txBody>
      </p:sp>
    </p:spTree>
    <p:extLst>
      <p:ext uri="{BB962C8B-B14F-4D97-AF65-F5344CB8AC3E}">
        <p14:creationId xmlns:p14="http://schemas.microsoft.com/office/powerpoint/2010/main" val="316932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E610E9F-E5BC-4A1B-A441-1A3CBF6076B3}" type="datetimeFigureOut">
              <a:rPr lang="en-US" smtClean="0"/>
              <a:t>9/14/2016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5AE3174-C682-451E-8409-A9E205311BF8}" type="slidenum">
              <a:rPr lang="en-US" smtClean="0"/>
              <a:t>‹#›</a:t>
            </a:fld>
            <a:endParaRPr lang="en-US"/>
          </a:p>
        </p:txBody>
      </p:sp>
    </p:spTree>
    <p:extLst>
      <p:ext uri="{BB962C8B-B14F-4D97-AF65-F5344CB8AC3E}">
        <p14:creationId xmlns:p14="http://schemas.microsoft.com/office/powerpoint/2010/main" val="1367445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Thank you to organizers.</a:t>
            </a:r>
          </a:p>
          <a:p>
            <a:pPr rtl="0"/>
            <a:endParaRPr lang="en-US" b="0" dirty="0" smtClean="0">
              <a:effectLst/>
            </a:endParaRPr>
          </a:p>
          <a:p>
            <a:pPr rtl="0"/>
            <a:r>
              <a:rPr lang="en-US" sz="1200" b="0" i="0" u="none" strike="noStrike" kern="1200" dirty="0" smtClean="0">
                <a:solidFill>
                  <a:schemeClr val="tx1"/>
                </a:solidFill>
                <a:effectLst/>
                <a:latin typeface="+mn-lt"/>
                <a:ea typeface="+mn-ea"/>
                <a:cs typeface="+mn-cs"/>
              </a:rPr>
              <a:t>My</a:t>
            </a:r>
            <a:r>
              <a:rPr lang="en-US" sz="1200" b="0" i="0" u="none" strike="noStrike" kern="1200" baseline="0" dirty="0" smtClean="0">
                <a:solidFill>
                  <a:schemeClr val="tx1"/>
                </a:solidFill>
                <a:effectLst/>
                <a:latin typeface="+mn-lt"/>
                <a:ea typeface="+mn-ea"/>
                <a:cs typeface="+mn-cs"/>
              </a:rPr>
              <a:t> name is </a:t>
            </a:r>
            <a:r>
              <a:rPr lang="en-US" sz="1200" b="0" i="0" u="none" strike="noStrike" kern="1200" dirty="0" smtClean="0">
                <a:solidFill>
                  <a:schemeClr val="tx1"/>
                </a:solidFill>
                <a:effectLst/>
                <a:latin typeface="+mn-lt"/>
                <a:ea typeface="+mn-ea"/>
                <a:cs typeface="+mn-cs"/>
              </a:rPr>
              <a:t>Vanessa Johnson. I am a woman who has been living with HIV for the past</a:t>
            </a:r>
            <a:r>
              <a:rPr lang="en-US" sz="1200" b="0" i="0" u="none" strike="noStrike" kern="1200" baseline="0" dirty="0" smtClean="0">
                <a:solidFill>
                  <a:schemeClr val="tx1"/>
                </a:solidFill>
                <a:effectLst/>
                <a:latin typeface="+mn-lt"/>
                <a:ea typeface="+mn-ea"/>
                <a:cs typeface="+mn-cs"/>
              </a:rPr>
              <a:t> 28 years</a:t>
            </a:r>
            <a:r>
              <a:rPr lang="en-US" sz="1200" b="0" i="0" u="none" strike="noStrike" kern="1200" dirty="0" smtClean="0">
                <a:solidFill>
                  <a:schemeClr val="tx1"/>
                </a:solidFill>
                <a:effectLst/>
                <a:latin typeface="+mn-lt"/>
                <a:ea typeface="+mn-ea"/>
                <a:cs typeface="+mn-cs"/>
              </a:rPr>
              <a:t>.  </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I am presenting on behalf of the US PLHIV Caucus. </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I am delighted to be here to speak about a community-based research and action project ,</a:t>
            </a:r>
            <a:r>
              <a:rPr lang="en-US" sz="1200" b="0" i="0" u="none" strike="noStrike" kern="1200" baseline="0" dirty="0" smtClean="0">
                <a:solidFill>
                  <a:schemeClr val="tx1"/>
                </a:solidFill>
                <a:effectLst/>
                <a:latin typeface="+mn-lt"/>
                <a:ea typeface="+mn-ea"/>
                <a:cs typeface="+mn-cs"/>
              </a:rPr>
              <a:t> that may be near and dear to nearly everyone in this room:</a:t>
            </a:r>
            <a:r>
              <a:rPr lang="en-US" sz="1200" b="0" i="0" u="none" strike="noStrike" kern="1200" dirty="0" smtClean="0">
                <a:solidFill>
                  <a:schemeClr val="tx1"/>
                </a:solidFill>
                <a:effectLst/>
                <a:latin typeface="+mn-lt"/>
                <a:ea typeface="+mn-ea"/>
                <a:cs typeface="+mn-cs"/>
              </a:rPr>
              <a:t> The People Living with HIV Stigma Index (Stigma Index Project for short). </a:t>
            </a: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The purpose of this presentation is to:</a:t>
            </a:r>
          </a:p>
          <a:p>
            <a:pPr rtl="0"/>
            <a:endParaRPr lang="en-US" sz="1200" b="0" i="0" u="none" strike="noStrike" kern="1200" dirty="0" smtClean="0">
              <a:solidFill>
                <a:schemeClr val="tx1"/>
              </a:solidFill>
              <a:effectLst/>
              <a:latin typeface="+mn-lt"/>
              <a:ea typeface="+mn-ea"/>
              <a:cs typeface="+mn-cs"/>
            </a:endParaRPr>
          </a:p>
          <a:p>
            <a:pPr marL="228600" indent="-228600" rtl="0">
              <a:buAutoNum type="arabicPeriod"/>
            </a:pPr>
            <a:r>
              <a:rPr lang="en-US" sz="1200" b="0" i="0" u="none" strike="noStrike" kern="1200" dirty="0" smtClean="0">
                <a:solidFill>
                  <a:schemeClr val="tx1"/>
                </a:solidFill>
                <a:effectLst/>
                <a:latin typeface="+mn-lt"/>
                <a:ea typeface="+mn-ea"/>
                <a:cs typeface="+mn-cs"/>
              </a:rPr>
              <a:t>Share updates about the Stigma Index Project in the U.S.</a:t>
            </a:r>
          </a:p>
          <a:p>
            <a:pPr marL="228600" indent="-228600" rtl="0">
              <a:buAutoNum type="arabicPeriod"/>
            </a:pPr>
            <a:r>
              <a:rPr lang="en-US" sz="1200" b="0" i="0" u="none" strike="noStrike" kern="1200" dirty="0" smtClean="0">
                <a:solidFill>
                  <a:schemeClr val="tx1"/>
                </a:solidFill>
                <a:effectLst/>
                <a:latin typeface="+mn-lt"/>
                <a:ea typeface="+mn-ea"/>
                <a:cs typeface="+mn-cs"/>
              </a:rPr>
              <a:t>Acknowledge efforts of</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stigma reduction efforts that have been lead by people with HIV around the world through this project.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5AE3174-C682-451E-8409-A9E205311BF8}" type="slidenum">
              <a:rPr lang="en-US" smtClean="0"/>
              <a:t>1</a:t>
            </a:fld>
            <a:endParaRPr lang="en-US"/>
          </a:p>
        </p:txBody>
      </p:sp>
    </p:spTree>
    <p:extLst>
      <p:ext uri="{BB962C8B-B14F-4D97-AF65-F5344CB8AC3E}">
        <p14:creationId xmlns:p14="http://schemas.microsoft.com/office/powerpoint/2010/main" val="1689599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Partnership between</a:t>
            </a:r>
            <a:r>
              <a:rPr lang="en-US" baseline="0" dirty="0" smtClean="0"/>
              <a:t> AIDS Partnership Michigan and Sex Lab: The Center for Sexuality and Health Disparities.</a:t>
            </a:r>
            <a:endParaRPr lang="en-US" dirty="0"/>
          </a:p>
        </p:txBody>
      </p:sp>
      <p:sp>
        <p:nvSpPr>
          <p:cNvPr id="4" name="Slide Number Placeholder 3"/>
          <p:cNvSpPr>
            <a:spLocks noGrp="1"/>
          </p:cNvSpPr>
          <p:nvPr>
            <p:ph type="sldNum" sz="quarter" idx="10"/>
          </p:nvPr>
        </p:nvSpPr>
        <p:spPr/>
        <p:txBody>
          <a:bodyPr/>
          <a:lstStyle/>
          <a:p>
            <a:fld id="{25AE3174-C682-451E-8409-A9E205311BF8}" type="slidenum">
              <a:rPr lang="en-US" smtClean="0"/>
              <a:t>15</a:t>
            </a:fld>
            <a:endParaRPr lang="en-US"/>
          </a:p>
        </p:txBody>
      </p:sp>
    </p:spTree>
    <p:extLst>
      <p:ext uri="{BB962C8B-B14F-4D97-AF65-F5344CB8AC3E}">
        <p14:creationId xmlns:p14="http://schemas.microsoft.com/office/powerpoint/2010/main" val="1660598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Among the 70 SI Questionnaire participants </a:t>
            </a:r>
          </a:p>
        </p:txBody>
      </p:sp>
      <p:sp>
        <p:nvSpPr>
          <p:cNvPr id="4" name="Slide Number Placeholder 3"/>
          <p:cNvSpPr>
            <a:spLocks noGrp="1"/>
          </p:cNvSpPr>
          <p:nvPr>
            <p:ph type="sldNum" sz="quarter" idx="10"/>
          </p:nvPr>
        </p:nvSpPr>
        <p:spPr/>
        <p:txBody>
          <a:bodyPr/>
          <a:lstStyle/>
          <a:p>
            <a:fld id="{25AE3174-C682-451E-8409-A9E205311BF8}" type="slidenum">
              <a:rPr lang="en-US" smtClean="0"/>
              <a:t>16</a:t>
            </a:fld>
            <a:endParaRPr lang="en-US"/>
          </a:p>
        </p:txBody>
      </p:sp>
    </p:spTree>
    <p:extLst>
      <p:ext uri="{BB962C8B-B14F-4D97-AF65-F5344CB8AC3E}">
        <p14:creationId xmlns:p14="http://schemas.microsoft.com/office/powerpoint/2010/main" val="1350287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02756" indent="-270291" eaLnBrk="0" hangingPunct="0">
              <a:defRPr>
                <a:solidFill>
                  <a:schemeClr val="tx1"/>
                </a:solidFill>
                <a:latin typeface="Arial" pitchFamily="34" charset="0"/>
                <a:cs typeface="Arial" pitchFamily="34" charset="0"/>
              </a:defRPr>
            </a:lvl2pPr>
            <a:lvl3pPr marL="1081164" indent="-216233" eaLnBrk="0" hangingPunct="0">
              <a:defRPr>
                <a:solidFill>
                  <a:schemeClr val="tx1"/>
                </a:solidFill>
                <a:latin typeface="Arial" pitchFamily="34" charset="0"/>
                <a:cs typeface="Arial" pitchFamily="34" charset="0"/>
              </a:defRPr>
            </a:lvl3pPr>
            <a:lvl4pPr marL="1513629" indent="-216233" eaLnBrk="0" hangingPunct="0">
              <a:defRPr>
                <a:solidFill>
                  <a:schemeClr val="tx1"/>
                </a:solidFill>
                <a:latin typeface="Arial" pitchFamily="34" charset="0"/>
                <a:cs typeface="Arial" pitchFamily="34" charset="0"/>
              </a:defRPr>
            </a:lvl4pPr>
            <a:lvl5pPr marL="1946095" indent="-216233" eaLnBrk="0" hangingPunct="0">
              <a:defRPr>
                <a:solidFill>
                  <a:schemeClr val="tx1"/>
                </a:solidFill>
                <a:latin typeface="Arial" pitchFamily="34" charset="0"/>
                <a:cs typeface="Arial" pitchFamily="34" charset="0"/>
              </a:defRPr>
            </a:lvl5pPr>
            <a:lvl6pPr marL="2378560" indent="-216233" eaLnBrk="0" fontAlgn="base" hangingPunct="0">
              <a:spcBef>
                <a:spcPct val="0"/>
              </a:spcBef>
              <a:spcAft>
                <a:spcPct val="0"/>
              </a:spcAft>
              <a:defRPr>
                <a:solidFill>
                  <a:schemeClr val="tx1"/>
                </a:solidFill>
                <a:latin typeface="Arial" pitchFamily="34" charset="0"/>
                <a:cs typeface="Arial" pitchFamily="34" charset="0"/>
              </a:defRPr>
            </a:lvl6pPr>
            <a:lvl7pPr marL="2811026" indent="-216233" eaLnBrk="0" fontAlgn="base" hangingPunct="0">
              <a:spcBef>
                <a:spcPct val="0"/>
              </a:spcBef>
              <a:spcAft>
                <a:spcPct val="0"/>
              </a:spcAft>
              <a:defRPr>
                <a:solidFill>
                  <a:schemeClr val="tx1"/>
                </a:solidFill>
                <a:latin typeface="Arial" pitchFamily="34" charset="0"/>
                <a:cs typeface="Arial" pitchFamily="34" charset="0"/>
              </a:defRPr>
            </a:lvl7pPr>
            <a:lvl8pPr marL="3243491" indent="-216233" eaLnBrk="0" fontAlgn="base" hangingPunct="0">
              <a:spcBef>
                <a:spcPct val="0"/>
              </a:spcBef>
              <a:spcAft>
                <a:spcPct val="0"/>
              </a:spcAft>
              <a:defRPr>
                <a:solidFill>
                  <a:schemeClr val="tx1"/>
                </a:solidFill>
                <a:latin typeface="Arial" pitchFamily="34" charset="0"/>
                <a:cs typeface="Arial" pitchFamily="34" charset="0"/>
              </a:defRPr>
            </a:lvl8pPr>
            <a:lvl9pPr marL="3675957" indent="-21623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7198DC4-8440-44D7-85FD-AD2D142C6E58}" type="slidenum">
              <a:rPr lang="en-US"/>
              <a:pPr eaLnBrk="1" hangingPunct="1"/>
              <a:t>17</a:t>
            </a:fld>
            <a:endParaRPr lang="en-US"/>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Enacted stigma—</a:t>
            </a:r>
            <a:r>
              <a:rPr lang="en-GB" dirty="0" smtClean="0"/>
              <a:t>actual experiences of discrimination e.g. a woman being beaten by her husband after revealing that she is HIV-positive</a:t>
            </a:r>
          </a:p>
          <a:p>
            <a:pPr>
              <a:spcBef>
                <a:spcPct val="0"/>
              </a:spcBef>
            </a:pPr>
            <a:r>
              <a:rPr lang="en-US" dirty="0" smtClean="0"/>
              <a:t>Felt stigma—real or imagined fear of societal attitudes and potential discrimination</a:t>
            </a:r>
            <a:r>
              <a:rPr lang="en-GB" dirty="0" smtClean="0"/>
              <a:t> e.g. fears around being divorced if HIV-positive</a:t>
            </a:r>
          </a:p>
          <a:p>
            <a:pPr>
              <a:spcBef>
                <a:spcPct val="0"/>
              </a:spcBef>
            </a:pPr>
            <a:r>
              <a:rPr lang="en-US" dirty="0" smtClean="0"/>
              <a:t>Internalized stigma—acceptance of one’s “lesser status”, manifesting in low self-esteem, sense of worth, self-blame, self-isolation/withdrawal</a:t>
            </a:r>
          </a:p>
          <a:p>
            <a:pPr>
              <a:spcBef>
                <a:spcPct val="0"/>
              </a:spcBef>
            </a:pPr>
            <a:r>
              <a:rPr lang="en-US" dirty="0" smtClean="0"/>
              <a:t>Secondary stigma—stigma of those associated with PLHA—family, partners, friends, caregivers. HCW</a:t>
            </a:r>
          </a:p>
          <a:p>
            <a:pPr>
              <a:spcBef>
                <a:spcPct val="0"/>
              </a:spcBef>
            </a:pPr>
            <a:r>
              <a:rPr lang="en-GB" dirty="0" smtClean="0"/>
              <a:t>Compound stigma—experience of multiple (layered) stigmas: </a:t>
            </a:r>
          </a:p>
          <a:p>
            <a:pPr>
              <a:spcBef>
                <a:spcPct val="0"/>
              </a:spcBef>
            </a:pPr>
            <a:endParaRPr lang="en-GB" dirty="0" smtClean="0"/>
          </a:p>
          <a:p>
            <a:pPr>
              <a:spcBef>
                <a:spcPct val="0"/>
              </a:spcBef>
            </a:pPr>
            <a:endParaRPr lang="en-US" dirty="0" smtClean="0"/>
          </a:p>
        </p:txBody>
      </p:sp>
    </p:spTree>
    <p:extLst>
      <p:ext uri="{BB962C8B-B14F-4D97-AF65-F5344CB8AC3E}">
        <p14:creationId xmlns:p14="http://schemas.microsoft.com/office/powerpoint/2010/main" val="1314342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Percent experiencing these feelings in the last 12 months.</a:t>
            </a:r>
            <a:endParaRPr lang="en-US" dirty="0"/>
          </a:p>
        </p:txBody>
      </p:sp>
      <p:sp>
        <p:nvSpPr>
          <p:cNvPr id="4" name="Slide Number Placeholder 3"/>
          <p:cNvSpPr>
            <a:spLocks noGrp="1"/>
          </p:cNvSpPr>
          <p:nvPr>
            <p:ph type="sldNum" sz="quarter" idx="10"/>
          </p:nvPr>
        </p:nvSpPr>
        <p:spPr/>
        <p:txBody>
          <a:bodyPr/>
          <a:lstStyle/>
          <a:p>
            <a:fld id="{01EAEABE-83A9-4470-B0BD-0950DD0025C2}" type="slidenum">
              <a:rPr lang="en-US" smtClean="0"/>
              <a:t>18</a:t>
            </a:fld>
            <a:endParaRPr lang="en-US"/>
          </a:p>
        </p:txBody>
      </p:sp>
    </p:spTree>
    <p:extLst>
      <p:ext uri="{BB962C8B-B14F-4D97-AF65-F5344CB8AC3E}">
        <p14:creationId xmlns:p14="http://schemas.microsoft.com/office/powerpoint/2010/main" val="1865572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EAEABE-83A9-4470-B0BD-0950DD0025C2}" type="slidenum">
              <a:rPr lang="en-US" smtClean="0"/>
              <a:t>19</a:t>
            </a:fld>
            <a:endParaRPr lang="en-US"/>
          </a:p>
        </p:txBody>
      </p:sp>
    </p:spTree>
    <p:extLst>
      <p:ext uri="{BB962C8B-B14F-4D97-AF65-F5344CB8AC3E}">
        <p14:creationId xmlns:p14="http://schemas.microsoft.com/office/powerpoint/2010/main" val="1899574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New question written by</a:t>
            </a:r>
            <a:r>
              <a:rPr lang="en-US" baseline="0" dirty="0" smtClean="0"/>
              <a:t> US steering committee. </a:t>
            </a:r>
            <a:r>
              <a:rPr lang="en-US" dirty="0" smtClean="0"/>
              <a:t> </a:t>
            </a:r>
          </a:p>
          <a:p>
            <a:endParaRPr lang="en-US" dirty="0"/>
          </a:p>
        </p:txBody>
      </p:sp>
      <p:sp>
        <p:nvSpPr>
          <p:cNvPr id="4" name="Slide Number Placeholder 3"/>
          <p:cNvSpPr>
            <a:spLocks noGrp="1"/>
          </p:cNvSpPr>
          <p:nvPr>
            <p:ph type="sldNum" sz="quarter" idx="10"/>
          </p:nvPr>
        </p:nvSpPr>
        <p:spPr/>
        <p:txBody>
          <a:bodyPr/>
          <a:lstStyle/>
          <a:p>
            <a:fld id="{01EAEABE-83A9-4470-B0BD-0950DD0025C2}" type="slidenum">
              <a:rPr lang="en-US" smtClean="0"/>
              <a:t>20</a:t>
            </a:fld>
            <a:endParaRPr lang="en-US"/>
          </a:p>
        </p:txBody>
      </p:sp>
    </p:spTree>
    <p:extLst>
      <p:ext uri="{BB962C8B-B14F-4D97-AF65-F5344CB8AC3E}">
        <p14:creationId xmlns:p14="http://schemas.microsoft.com/office/powerpoint/2010/main" val="14925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smtClean="0">
              <a:ea typeface="ＭＳ Ｐゴシック" pitchFamily="34" charset="-128"/>
            </a:endParaRPr>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rebuchet MS" pitchFamily="34" charset="0"/>
                <a:ea typeface="ＭＳ Ｐゴシック" pitchFamily="34" charset="-128"/>
              </a:defRPr>
            </a:lvl1pPr>
            <a:lvl2pPr marL="742950" indent="-285750" eaLnBrk="0" hangingPunct="0">
              <a:defRPr sz="2400">
                <a:solidFill>
                  <a:schemeClr val="tx1"/>
                </a:solidFill>
                <a:latin typeface="Trebuchet MS" pitchFamily="34" charset="0"/>
                <a:ea typeface="ＭＳ Ｐゴシック" pitchFamily="34" charset="-128"/>
              </a:defRPr>
            </a:lvl2pPr>
            <a:lvl3pPr marL="1143000" indent="-228600" eaLnBrk="0" hangingPunct="0">
              <a:defRPr sz="2400">
                <a:solidFill>
                  <a:schemeClr val="tx1"/>
                </a:solidFill>
                <a:latin typeface="Trebuchet MS" pitchFamily="34" charset="0"/>
                <a:ea typeface="ＭＳ Ｐゴシック" pitchFamily="34" charset="-128"/>
              </a:defRPr>
            </a:lvl3pPr>
            <a:lvl4pPr marL="1600200" indent="-228600" eaLnBrk="0" hangingPunct="0">
              <a:defRPr sz="2400">
                <a:solidFill>
                  <a:schemeClr val="tx1"/>
                </a:solidFill>
                <a:latin typeface="Trebuchet MS" pitchFamily="34" charset="0"/>
                <a:ea typeface="ＭＳ Ｐゴシック" pitchFamily="34" charset="-128"/>
              </a:defRPr>
            </a:lvl4pPr>
            <a:lvl5pPr marL="2057400" indent="-228600" eaLnBrk="0" hangingPunct="0">
              <a:defRPr sz="2400">
                <a:solidFill>
                  <a:schemeClr val="tx1"/>
                </a:solidFill>
                <a:latin typeface="Trebuchet MS"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rebuchet MS"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rebuchet MS"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rebuchet MS"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rebuchet MS" pitchFamily="34" charset="0"/>
                <a:ea typeface="ＭＳ Ｐゴシック" pitchFamily="34" charset="-128"/>
              </a:defRPr>
            </a:lvl9pPr>
          </a:lstStyle>
          <a:p>
            <a:fld id="{DDDD8BEA-13AA-4077-BB80-4B7F269BA149}" type="slidenum">
              <a:rPr lang="en-GB" sz="1200" smtClean="0">
                <a:latin typeface="Arial" charset="0"/>
              </a:rPr>
              <a:pPr/>
              <a:t>21</a:t>
            </a:fld>
            <a:endParaRPr lang="en-GB" sz="1200" smtClean="0">
              <a:latin typeface="Arial" charset="0"/>
            </a:endParaRPr>
          </a:p>
        </p:txBody>
      </p:sp>
    </p:spTree>
    <p:extLst>
      <p:ext uri="{BB962C8B-B14F-4D97-AF65-F5344CB8AC3E}">
        <p14:creationId xmlns:p14="http://schemas.microsoft.com/office/powerpoint/2010/main" val="479255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Internalized stigma and empowerment</a:t>
            </a:r>
          </a:p>
          <a:p>
            <a:pPr marL="228600" indent="-228600">
              <a:buFont typeface="+mj-lt"/>
              <a:buAutoNum type="arabicPeriod"/>
            </a:pPr>
            <a:r>
              <a:rPr lang="en-US" dirty="0" smtClean="0"/>
              <a:t>Legislative action to remove HIV criminalization laws</a:t>
            </a:r>
          </a:p>
          <a:p>
            <a:pPr marL="228600" indent="-228600">
              <a:buFont typeface="+mj-lt"/>
              <a:buAutoNum type="arabicPeriod"/>
            </a:pPr>
            <a:r>
              <a:rPr lang="en-US" dirty="0" smtClean="0"/>
              <a:t>Institutional stigma and barriers to care</a:t>
            </a:r>
          </a:p>
          <a:p>
            <a:pPr marL="228600" indent="-228600">
              <a:buFont typeface="+mj-lt"/>
              <a:buAutoNum type="arabicPeriod"/>
            </a:pPr>
            <a:r>
              <a:rPr lang="en-US" dirty="0" smtClean="0"/>
              <a:t>Partnering with religious leaders to address stigma within and outside of faith settings (Framework for Dialogue)</a:t>
            </a:r>
            <a:endParaRPr lang="en-US" dirty="0"/>
          </a:p>
        </p:txBody>
      </p:sp>
      <p:sp>
        <p:nvSpPr>
          <p:cNvPr id="4" name="Slide Number Placeholder 3"/>
          <p:cNvSpPr>
            <a:spLocks noGrp="1"/>
          </p:cNvSpPr>
          <p:nvPr>
            <p:ph type="sldNum" sz="quarter" idx="10"/>
          </p:nvPr>
        </p:nvSpPr>
        <p:spPr/>
        <p:txBody>
          <a:bodyPr/>
          <a:lstStyle/>
          <a:p>
            <a:fld id="{25AE3174-C682-451E-8409-A9E205311BF8}" type="slidenum">
              <a:rPr lang="en-US" smtClean="0"/>
              <a:t>22</a:t>
            </a:fld>
            <a:endParaRPr lang="en-US"/>
          </a:p>
        </p:txBody>
      </p:sp>
    </p:spTree>
    <p:extLst>
      <p:ext uri="{BB962C8B-B14F-4D97-AF65-F5344CB8AC3E}">
        <p14:creationId xmlns:p14="http://schemas.microsoft.com/office/powerpoint/2010/main" val="3020957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first column: support =</a:t>
            </a:r>
            <a:r>
              <a:rPr lang="en-US" baseline="0" dirty="0" smtClean="0"/>
              <a:t> </a:t>
            </a:r>
            <a:r>
              <a:rPr lang="en-US" dirty="0" smtClean="0"/>
              <a:t>Emotional, Referral, Physical </a:t>
            </a:r>
            <a:endParaRPr lang="en-US" dirty="0"/>
          </a:p>
        </p:txBody>
      </p:sp>
      <p:sp>
        <p:nvSpPr>
          <p:cNvPr id="4" name="Slide Number Placeholder 3"/>
          <p:cNvSpPr>
            <a:spLocks noGrp="1"/>
          </p:cNvSpPr>
          <p:nvPr>
            <p:ph type="sldNum" sz="quarter" idx="10"/>
          </p:nvPr>
        </p:nvSpPr>
        <p:spPr/>
        <p:txBody>
          <a:bodyPr/>
          <a:lstStyle/>
          <a:p>
            <a:fld id="{01EAEABE-83A9-4470-B0BD-0950DD0025C2}" type="slidenum">
              <a:rPr lang="en-US" smtClean="0"/>
              <a:t>23</a:t>
            </a:fld>
            <a:endParaRPr lang="en-US"/>
          </a:p>
        </p:txBody>
      </p:sp>
    </p:spTree>
    <p:extLst>
      <p:ext uri="{BB962C8B-B14F-4D97-AF65-F5344CB8AC3E}">
        <p14:creationId xmlns:p14="http://schemas.microsoft.com/office/powerpoint/2010/main" val="41580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There are a few ways to get involved with the Stigma Index project:</a:t>
            </a:r>
            <a:endParaRPr lang="en-US" b="0" dirty="0" smtClean="0">
              <a:effectLst/>
            </a:endParaRP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First, we need more funding for the project. We are working diligently to raise the funds needed to support these implementations, particularly in impoverished areas in the U.S. </a:t>
            </a:r>
            <a:endParaRPr lang="en-US" b="0" dirty="0" smtClean="0">
              <a:effectLst/>
            </a:endParaRP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If you are in an area that has been selected as an implementation site and would like to be involved, please let us know. </a:t>
            </a:r>
            <a:endParaRPr lang="en-US" b="0" dirty="0" smtClean="0">
              <a:effectLst/>
            </a:endParaRP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If you are not in a selected area but want to be kept informed, let us know that as well. </a:t>
            </a:r>
            <a:endParaRPr lang="en-US" b="0" dirty="0" smtClean="0">
              <a:effectLst/>
            </a:endParaRPr>
          </a:p>
          <a:p>
            <a:pPr marL="171450" indent="-171450" rtl="0">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Feel free to contact:</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5AE3174-C682-451E-8409-A9E205311BF8}" type="slidenum">
              <a:rPr lang="en-US" smtClean="0"/>
              <a:t>27</a:t>
            </a:fld>
            <a:endParaRPr lang="en-US"/>
          </a:p>
        </p:txBody>
      </p:sp>
    </p:spTree>
    <p:extLst>
      <p:ext uri="{BB962C8B-B14F-4D97-AF65-F5344CB8AC3E}">
        <p14:creationId xmlns:p14="http://schemas.microsoft.com/office/powerpoint/2010/main" val="3923746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02756" indent="-270291" eaLnBrk="0" hangingPunct="0">
              <a:defRPr>
                <a:solidFill>
                  <a:schemeClr val="tx1"/>
                </a:solidFill>
                <a:latin typeface="Arial" pitchFamily="34" charset="0"/>
                <a:cs typeface="Arial" pitchFamily="34" charset="0"/>
              </a:defRPr>
            </a:lvl2pPr>
            <a:lvl3pPr marL="1081164" indent="-216233" eaLnBrk="0" hangingPunct="0">
              <a:defRPr>
                <a:solidFill>
                  <a:schemeClr val="tx1"/>
                </a:solidFill>
                <a:latin typeface="Arial" pitchFamily="34" charset="0"/>
                <a:cs typeface="Arial" pitchFamily="34" charset="0"/>
              </a:defRPr>
            </a:lvl3pPr>
            <a:lvl4pPr marL="1513629" indent="-216233" eaLnBrk="0" hangingPunct="0">
              <a:defRPr>
                <a:solidFill>
                  <a:schemeClr val="tx1"/>
                </a:solidFill>
                <a:latin typeface="Arial" pitchFamily="34" charset="0"/>
                <a:cs typeface="Arial" pitchFamily="34" charset="0"/>
              </a:defRPr>
            </a:lvl4pPr>
            <a:lvl5pPr marL="1946095" indent="-216233" eaLnBrk="0" hangingPunct="0">
              <a:defRPr>
                <a:solidFill>
                  <a:schemeClr val="tx1"/>
                </a:solidFill>
                <a:latin typeface="Arial" pitchFamily="34" charset="0"/>
                <a:cs typeface="Arial" pitchFamily="34" charset="0"/>
              </a:defRPr>
            </a:lvl5pPr>
            <a:lvl6pPr marL="2378560" indent="-216233" eaLnBrk="0" fontAlgn="base" hangingPunct="0">
              <a:spcBef>
                <a:spcPct val="0"/>
              </a:spcBef>
              <a:spcAft>
                <a:spcPct val="0"/>
              </a:spcAft>
              <a:defRPr>
                <a:solidFill>
                  <a:schemeClr val="tx1"/>
                </a:solidFill>
                <a:latin typeface="Arial" pitchFamily="34" charset="0"/>
                <a:cs typeface="Arial" pitchFamily="34" charset="0"/>
              </a:defRPr>
            </a:lvl6pPr>
            <a:lvl7pPr marL="2811026" indent="-216233" eaLnBrk="0" fontAlgn="base" hangingPunct="0">
              <a:spcBef>
                <a:spcPct val="0"/>
              </a:spcBef>
              <a:spcAft>
                <a:spcPct val="0"/>
              </a:spcAft>
              <a:defRPr>
                <a:solidFill>
                  <a:schemeClr val="tx1"/>
                </a:solidFill>
                <a:latin typeface="Arial" pitchFamily="34" charset="0"/>
                <a:cs typeface="Arial" pitchFamily="34" charset="0"/>
              </a:defRPr>
            </a:lvl7pPr>
            <a:lvl8pPr marL="3243491" indent="-216233" eaLnBrk="0" fontAlgn="base" hangingPunct="0">
              <a:spcBef>
                <a:spcPct val="0"/>
              </a:spcBef>
              <a:spcAft>
                <a:spcPct val="0"/>
              </a:spcAft>
              <a:defRPr>
                <a:solidFill>
                  <a:schemeClr val="tx1"/>
                </a:solidFill>
                <a:latin typeface="Arial" pitchFamily="34" charset="0"/>
                <a:cs typeface="Arial" pitchFamily="34" charset="0"/>
              </a:defRPr>
            </a:lvl8pPr>
            <a:lvl9pPr marL="3675957" indent="-216233"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CB6439C-3DC6-440A-86A8-1C60B9D22F92}" type="slidenum">
              <a:rPr lang="en-US"/>
              <a:pPr eaLnBrk="1" hangingPunct="1"/>
              <a:t>4</a:t>
            </a:fld>
            <a:endParaRPr lang="en-US"/>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smtClean="0"/>
              <a:t>Parker and </a:t>
            </a:r>
            <a:r>
              <a:rPr lang="en-US" dirty="0" err="1" smtClean="0"/>
              <a:t>Aggleton</a:t>
            </a:r>
            <a:r>
              <a:rPr lang="en-US" dirty="0" smtClean="0"/>
              <a:t> argue that part of the reason we have not been able to effectively address HIV stigma and discrimination is that our conceptualization of the issue has not mirrored its complexity.</a:t>
            </a:r>
          </a:p>
          <a:p>
            <a:pPr>
              <a:spcBef>
                <a:spcPct val="0"/>
              </a:spcBef>
            </a:pPr>
            <a:endParaRPr lang="en-US" dirty="0" smtClean="0"/>
          </a:p>
          <a:p>
            <a:pPr>
              <a:spcBef>
                <a:spcPct val="0"/>
              </a:spcBef>
            </a:pPr>
            <a:r>
              <a:rPr lang="en-US" dirty="0" smtClean="0"/>
              <a:t>They offer a framework that emphasizes stigma as a social process that produces and reproduces relations of power and control and examines how stigma is used to turn difference into inequity—including inequity based on gender, age, sexual orientation, class, race or ethnicity, thus allowing some groups to devalue others. </a:t>
            </a:r>
          </a:p>
          <a:p>
            <a:pPr>
              <a:spcBef>
                <a:spcPct val="0"/>
              </a:spcBef>
            </a:pPr>
            <a:endParaRPr lang="en-US" dirty="0" smtClean="0"/>
          </a:p>
          <a:p>
            <a:pPr>
              <a:spcBef>
                <a:spcPct val="0"/>
              </a:spcBef>
            </a:pPr>
            <a:r>
              <a:rPr lang="en-GB" dirty="0" smtClean="0"/>
              <a:t>Stigma and discrimination</a:t>
            </a:r>
            <a:r>
              <a:rPr lang="en-GB" baseline="0" dirty="0" smtClean="0"/>
              <a:t> </a:t>
            </a:r>
            <a:r>
              <a:rPr lang="en-GB" dirty="0" smtClean="0"/>
              <a:t>is used by dominant groups to produce, legitimize and perpetuate social inequality; social control exerted through social exclusion; limits ability of stigmatized groups &amp; individuals to resist or fight back against the stigma</a:t>
            </a:r>
            <a:endParaRPr lang="en-GB" sz="1500" dirty="0"/>
          </a:p>
          <a:p>
            <a:pPr>
              <a:spcBef>
                <a:spcPct val="0"/>
              </a:spcBef>
            </a:pPr>
            <a:endParaRPr lang="en-US" dirty="0" smtClean="0"/>
          </a:p>
        </p:txBody>
      </p:sp>
    </p:spTree>
    <p:extLst>
      <p:ext uri="{BB962C8B-B14F-4D97-AF65-F5344CB8AC3E}">
        <p14:creationId xmlns:p14="http://schemas.microsoft.com/office/powerpoint/2010/main" val="3025283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a:lstStyle/>
          <a:p>
            <a:pPr rtl="0"/>
            <a:r>
              <a:rPr lang="en-US" sz="1200" b="0" i="0" u="none" strike="noStrike" kern="1200" dirty="0" smtClean="0">
                <a:solidFill>
                  <a:schemeClr val="tx1"/>
                </a:solidFill>
                <a:effectLst/>
                <a:latin typeface="+mn-lt"/>
                <a:ea typeface="+mn-ea"/>
                <a:cs typeface="+mn-cs"/>
              </a:rPr>
              <a:t>This project is grounded in the Denver Principles (1983)</a:t>
            </a:r>
            <a:r>
              <a:rPr lang="en-US" sz="1200" b="0" i="0" u="none" strike="noStrike" kern="1200" baseline="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rPr>
              <a:t>internationally recognized GIPA principle, which requires the Greater Involvement of People Living with HIV/AIDS in all aspects of the HIV response.</a:t>
            </a:r>
            <a:endParaRPr lang="en-US" sz="1800" b="0" dirty="0" smtClean="0">
              <a:effectLst/>
            </a:endParaRP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The GIPA Principle has been adopted repeatedly by the member states of the UN General Assembly – including the United States. It recognizes the rights and responsibilities of people living with HIV including our right to self-determination and participation in decision-making. </a:t>
            </a:r>
            <a:endParaRPr lang="en-US" sz="1800" b="0" dirty="0" smtClean="0">
              <a:effectLst/>
            </a:endParaRPr>
          </a:p>
          <a:p>
            <a:r>
              <a:rPr lang="en-US" sz="1800" dirty="0" smtClean="0"/>
              <a:t/>
            </a:r>
            <a:br>
              <a:rPr lang="en-US" sz="1800" dirty="0" smtClean="0"/>
            </a:br>
            <a:endParaRPr lang="en-US" sz="1800" dirty="0">
              <a:latin typeface="Arial" pitchFamily="-60" charset="0"/>
            </a:endParaRP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3B0E4C-7325-4A44-BC4E-BEF54780F833}" type="slidenum">
              <a:rPr lang="en-US">
                <a:ea typeface="ＭＳ Ｐゴシック" pitchFamily="-60" charset="-128"/>
                <a:cs typeface="ＭＳ Ｐゴシック" pitchFamily="-60" charset="-128"/>
              </a:rPr>
              <a:pPr fontAlgn="base">
                <a:spcBef>
                  <a:spcPct val="0"/>
                </a:spcBef>
                <a:spcAft>
                  <a:spcPct val="0"/>
                </a:spcAft>
              </a:pPr>
              <a:t>6</a:t>
            </a:fld>
            <a:endParaRPr lang="en-US">
              <a:ea typeface="ＭＳ Ｐゴシック" pitchFamily="-60" charset="-128"/>
              <a:cs typeface="ＭＳ Ｐゴシック" pitchFamily="-60" charset="-128"/>
            </a:endParaRPr>
          </a:p>
        </p:txBody>
      </p:sp>
    </p:spTree>
    <p:extLst>
      <p:ext uri="{BB962C8B-B14F-4D97-AF65-F5344CB8AC3E}">
        <p14:creationId xmlns:p14="http://schemas.microsoft.com/office/powerpoint/2010/main" val="1503885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a:lstStyle/>
          <a:p>
            <a:pPr>
              <a:spcBef>
                <a:spcPct val="0"/>
              </a:spcBef>
            </a:pPr>
            <a:endParaRPr lang="en-US" sz="1800" dirty="0">
              <a:latin typeface="Arial" pitchFamily="-60" charset="0"/>
            </a:endParaRPr>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C3D041-46B4-4B04-A837-019031777AFB}" type="slidenum">
              <a:rPr lang="en-US">
                <a:ea typeface="ＭＳ Ｐゴシック" pitchFamily="-60" charset="-128"/>
                <a:cs typeface="ＭＳ Ｐゴシック" pitchFamily="-60" charset="-128"/>
              </a:rPr>
              <a:pPr fontAlgn="base">
                <a:spcBef>
                  <a:spcPct val="0"/>
                </a:spcBef>
                <a:spcAft>
                  <a:spcPct val="0"/>
                </a:spcAft>
              </a:pPr>
              <a:t>7</a:t>
            </a:fld>
            <a:endParaRPr lang="en-US">
              <a:ea typeface="ＭＳ Ｐゴシック" pitchFamily="-60" charset="-128"/>
              <a:cs typeface="ＭＳ Ｐゴシック" pitchFamily="-60" charset="-128"/>
            </a:endParaRPr>
          </a:p>
        </p:txBody>
      </p:sp>
    </p:spTree>
    <p:extLst>
      <p:ext uri="{BB962C8B-B14F-4D97-AF65-F5344CB8AC3E}">
        <p14:creationId xmlns:p14="http://schemas.microsoft.com/office/powerpoint/2010/main" val="1143151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18763D6-9C05-41FC-ACCE-EE3FADF6A4A4}" type="slidenum">
              <a:rPr lang="en-US" altLang="en-US"/>
              <a:pPr/>
              <a:t>8</a:t>
            </a:fld>
            <a:endParaRPr lang="en-US" altLang="en-US"/>
          </a:p>
        </p:txBody>
      </p:sp>
      <p:sp>
        <p:nvSpPr>
          <p:cNvPr id="13314" name="Rectangle 7"/>
          <p:cNvSpPr txBox="1">
            <a:spLocks noGrp="1" noChangeArrowheads="1"/>
          </p:cNvSpPr>
          <p:nvPr/>
        </p:nvSpPr>
        <p:spPr bwMode="auto">
          <a:xfrm>
            <a:off x="3976688" y="8839200"/>
            <a:ext cx="30416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69" tIns="46634" rIns="93269" bIns="46634" anchor="b"/>
          <a:lstStyle>
            <a:lvl1pPr defTabSz="933450">
              <a:defRPr>
                <a:solidFill>
                  <a:schemeClr val="tx1"/>
                </a:solidFill>
                <a:latin typeface="Arial" panose="020B0604020202020204" pitchFamily="34" charset="0"/>
              </a:defRPr>
            </a:lvl1pPr>
            <a:lvl2pPr marL="757238" indent="-290513" defTabSz="933450">
              <a:defRPr>
                <a:solidFill>
                  <a:schemeClr val="tx1"/>
                </a:solidFill>
                <a:latin typeface="Arial" panose="020B0604020202020204" pitchFamily="34" charset="0"/>
              </a:defRPr>
            </a:lvl2pPr>
            <a:lvl3pPr marL="1166813" indent="-233363" defTabSz="933450">
              <a:defRPr>
                <a:solidFill>
                  <a:schemeClr val="tx1"/>
                </a:solidFill>
                <a:latin typeface="Arial" panose="020B0604020202020204" pitchFamily="34" charset="0"/>
              </a:defRPr>
            </a:lvl3pPr>
            <a:lvl4pPr marL="1631950" indent="-236538" defTabSz="933450">
              <a:defRPr>
                <a:solidFill>
                  <a:schemeClr val="tx1"/>
                </a:solidFill>
                <a:latin typeface="Arial" panose="020B0604020202020204" pitchFamily="34" charset="0"/>
              </a:defRPr>
            </a:lvl4pPr>
            <a:lvl5pPr marL="2098675" indent="-233363" defTabSz="933450">
              <a:defRPr>
                <a:solidFill>
                  <a:schemeClr val="tx1"/>
                </a:solidFill>
                <a:latin typeface="Arial" panose="020B0604020202020204" pitchFamily="34" charset="0"/>
              </a:defRPr>
            </a:lvl5pPr>
            <a:lvl6pPr marL="2555875" indent="-233363" defTabSz="933450" fontAlgn="base">
              <a:spcBef>
                <a:spcPct val="0"/>
              </a:spcBef>
              <a:spcAft>
                <a:spcPct val="0"/>
              </a:spcAft>
              <a:defRPr>
                <a:solidFill>
                  <a:schemeClr val="tx1"/>
                </a:solidFill>
                <a:latin typeface="Arial" panose="020B0604020202020204" pitchFamily="34" charset="0"/>
              </a:defRPr>
            </a:lvl6pPr>
            <a:lvl7pPr marL="3013075" indent="-233363" defTabSz="933450" fontAlgn="base">
              <a:spcBef>
                <a:spcPct val="0"/>
              </a:spcBef>
              <a:spcAft>
                <a:spcPct val="0"/>
              </a:spcAft>
              <a:defRPr>
                <a:solidFill>
                  <a:schemeClr val="tx1"/>
                </a:solidFill>
                <a:latin typeface="Arial" panose="020B0604020202020204" pitchFamily="34" charset="0"/>
              </a:defRPr>
            </a:lvl7pPr>
            <a:lvl8pPr marL="3470275" indent="-233363" defTabSz="933450" fontAlgn="base">
              <a:spcBef>
                <a:spcPct val="0"/>
              </a:spcBef>
              <a:spcAft>
                <a:spcPct val="0"/>
              </a:spcAft>
              <a:defRPr>
                <a:solidFill>
                  <a:schemeClr val="tx1"/>
                </a:solidFill>
                <a:latin typeface="Arial" panose="020B0604020202020204" pitchFamily="34" charset="0"/>
              </a:defRPr>
            </a:lvl8pPr>
            <a:lvl9pPr marL="3927475" indent="-233363" defTabSz="933450" fontAlgn="base">
              <a:spcBef>
                <a:spcPct val="0"/>
              </a:spcBef>
              <a:spcAft>
                <a:spcPct val="0"/>
              </a:spcAft>
              <a:defRPr>
                <a:solidFill>
                  <a:schemeClr val="tx1"/>
                </a:solidFill>
                <a:latin typeface="Arial" panose="020B0604020202020204" pitchFamily="34" charset="0"/>
              </a:defRPr>
            </a:lvl9pPr>
          </a:lstStyle>
          <a:p>
            <a:pPr algn="r" eaLnBrk="1" hangingPunct="1"/>
            <a:fld id="{9B454ADA-22AC-48EC-AAD8-A8A05B8335AD}" type="slidenum">
              <a:rPr lang="en-US" altLang="en-US" sz="1200">
                <a:cs typeface="Arial" panose="020B0604020202020204" pitchFamily="34" charset="0"/>
              </a:rPr>
              <a:pPr algn="r" eaLnBrk="1" hangingPunct="1"/>
              <a:t>8</a:t>
            </a:fld>
            <a:endParaRPr lang="en-US" altLang="en-US" sz="1200">
              <a:cs typeface="Arial" panose="020B0604020202020204" pitchFamily="34" charset="0"/>
            </a:endParaRPr>
          </a:p>
        </p:txBody>
      </p:sp>
      <p:sp>
        <p:nvSpPr>
          <p:cNvPr id="13315" name="Rectangle 2"/>
          <p:cNvSpPr>
            <a:spLocks noGrp="1" noRot="1" noChangeAspect="1" noChangeArrowheads="1" noTextEdit="1"/>
          </p:cNvSpPr>
          <p:nvPr>
            <p:ph type="sldImg"/>
          </p:nvPr>
        </p:nvSpPr>
        <p:spPr>
          <a:xfrm>
            <a:off x="412750" y="698500"/>
            <a:ext cx="6200775" cy="3489325"/>
          </a:xfrm>
          <a:ln/>
        </p:spPr>
      </p:sp>
      <p:sp>
        <p:nvSpPr>
          <p:cNvPr id="13316" name="Rectangle 3"/>
          <p:cNvSpPr>
            <a:spLocks noGrp="1" noChangeArrowheads="1"/>
          </p:cNvSpPr>
          <p:nvPr>
            <p:ph type="body" idx="1"/>
          </p:nvPr>
        </p:nvSpPr>
        <p:spPr/>
        <p:txBody>
          <a:bodyPr lIns="93269" tIns="46634" rIns="93269" bIns="46634"/>
          <a:lstStyle/>
          <a:p>
            <a:r>
              <a:rPr lang="en-US" altLang="en-US"/>
              <a:t>Explain that this is not an exact representation, there is a lot of overlap. For example, grassroots/homegrown interventions have continued even as DEBIs were at the height of being funded/implemented. And both homegrown and debis will continue as HIP is implemented and many services move toward the clinic settings. This is meant to represent periods during the epidemic when so-called disruptive innovations have come into practice.</a:t>
            </a:r>
          </a:p>
          <a:p>
            <a:r>
              <a:rPr lang="en-US" altLang="en-US"/>
              <a:t>Ask participants if they know of CBOs that have been around for 20+ years. How have these CBOs adapted to the changes in the prevention landscape over the years?</a:t>
            </a:r>
          </a:p>
          <a:p>
            <a:endParaRPr lang="en-US" altLang="en-US"/>
          </a:p>
        </p:txBody>
      </p:sp>
    </p:spTree>
    <p:extLst>
      <p:ext uri="{BB962C8B-B14F-4D97-AF65-F5344CB8AC3E}">
        <p14:creationId xmlns:p14="http://schemas.microsoft.com/office/powerpoint/2010/main" val="4235708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PARTNERSHIP</a:t>
            </a:r>
          </a:p>
          <a:p>
            <a:pPr rtl="0"/>
            <a:r>
              <a:rPr lang="en-US" sz="1200" b="0" i="0" u="none" strike="noStrike" kern="1200" dirty="0" smtClean="0">
                <a:solidFill>
                  <a:schemeClr val="tx1"/>
                </a:solidFill>
                <a:effectLst/>
                <a:latin typeface="+mn-lt"/>
                <a:ea typeface="+mn-ea"/>
                <a:cs typeface="+mn-cs"/>
              </a:rPr>
              <a:t>The Stigma Index is led by an International Partnership of:</a:t>
            </a:r>
          </a:p>
          <a:p>
            <a:pPr rtl="0"/>
            <a:endParaRPr lang="en-US" b="0" dirty="0" smtClean="0">
              <a:effectLst/>
            </a:endParaRP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The International Community of Women Living with HIV </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The Joint United Nations </a:t>
            </a:r>
            <a:r>
              <a:rPr lang="en-US" sz="1200" b="0" i="0" u="none" strike="noStrike" kern="1200" dirty="0" err="1" smtClean="0">
                <a:solidFill>
                  <a:schemeClr val="tx1"/>
                </a:solidFill>
                <a:effectLst/>
                <a:latin typeface="+mn-lt"/>
                <a:ea typeface="+mn-ea"/>
                <a:cs typeface="+mn-cs"/>
              </a:rPr>
              <a:t>Programme</a:t>
            </a:r>
            <a:r>
              <a:rPr lang="en-US" sz="1200" b="0" i="0" u="none" strike="noStrike" kern="1200" dirty="0" smtClean="0">
                <a:solidFill>
                  <a:schemeClr val="tx1"/>
                </a:solidFill>
                <a:effectLst/>
                <a:latin typeface="+mn-lt"/>
                <a:ea typeface="+mn-ea"/>
                <a:cs typeface="+mn-cs"/>
              </a:rPr>
              <a:t> on HIV/AIDS</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The Global Network of People Living with HIV </a:t>
            </a:r>
          </a:p>
          <a:p>
            <a:pPr marL="171450" indent="-171450" rtl="0" fontAlgn="base">
              <a:buFont typeface="Arial" panose="020B0604020202020204" pitchFamily="34" charset="0"/>
              <a:buChar char="•"/>
            </a:pPr>
            <a:r>
              <a:rPr lang="en-US" sz="1200" b="0" i="0" u="none" strike="noStrike" kern="1200" dirty="0" smtClean="0">
                <a:solidFill>
                  <a:schemeClr val="tx1"/>
                </a:solidFill>
                <a:effectLst/>
                <a:latin typeface="+mn-lt"/>
                <a:ea typeface="+mn-ea"/>
                <a:cs typeface="+mn-cs"/>
              </a:rPr>
              <a:t>In the U.S.</a:t>
            </a:r>
            <a:r>
              <a:rPr lang="en-US" sz="1200" b="0" i="0" u="none" strike="noStrike" kern="1200" baseline="0" dirty="0" smtClean="0">
                <a:solidFill>
                  <a:schemeClr val="tx1"/>
                </a:solidFill>
                <a:effectLst/>
                <a:latin typeface="+mn-lt"/>
                <a:ea typeface="+mn-ea"/>
                <a:cs typeface="+mn-cs"/>
              </a:rPr>
              <a:t> – The U.S. People Living with HIV Caucus (HIV Caucus)</a:t>
            </a:r>
            <a:endParaRPr lang="en-US" sz="1200" b="0" i="0" u="none" strike="noStrike" kern="1200" dirty="0" smtClean="0">
              <a:solidFill>
                <a:schemeClr val="tx1"/>
              </a:solidFill>
              <a:effectLst/>
              <a:latin typeface="+mn-lt"/>
              <a:ea typeface="+mn-ea"/>
              <a:cs typeface="+mn-cs"/>
            </a:endParaRPr>
          </a:p>
          <a:p>
            <a:pPr marL="0" indent="0" rtl="0" fontAlgn="base">
              <a:buFont typeface="Arial" panose="020B0604020202020204" pitchFamily="34" charset="0"/>
              <a:buNone/>
            </a:pPr>
            <a:endParaRPr lang="en-US" sz="1200" b="0" i="0" u="none" strike="noStrike" kern="1200" dirty="0" smtClean="0">
              <a:solidFill>
                <a:schemeClr val="tx1"/>
              </a:solidFill>
              <a:effectLst/>
              <a:latin typeface="+mn-lt"/>
              <a:ea typeface="+mn-ea"/>
              <a:cs typeface="+mn-cs"/>
            </a:endParaRPr>
          </a:p>
          <a:p>
            <a:pPr marL="0" indent="0" rtl="0" fontAlgn="base">
              <a:buFont typeface="Arial" panose="020B0604020202020204" pitchFamily="34" charset="0"/>
              <a:buNone/>
            </a:pPr>
            <a:r>
              <a:rPr lang="en-US" sz="1200" b="0" i="0" u="none" strike="noStrike" kern="1200" dirty="0" smtClean="0">
                <a:solidFill>
                  <a:schemeClr val="tx1"/>
                </a:solidFill>
                <a:effectLst/>
                <a:latin typeface="+mn-lt"/>
                <a:ea typeface="+mn-ea"/>
                <a:cs typeface="+mn-cs"/>
              </a:rPr>
              <a:t>GLOBAL</a:t>
            </a:r>
          </a:p>
          <a:p>
            <a:pPr rtl="0"/>
            <a:r>
              <a:rPr lang="en-US" sz="1200" b="0" i="0" u="none" strike="noStrike" kern="1200" dirty="0" smtClean="0">
                <a:solidFill>
                  <a:schemeClr val="tx1"/>
                </a:solidFill>
                <a:effectLst/>
                <a:latin typeface="+mn-lt"/>
                <a:ea typeface="+mn-ea"/>
                <a:cs typeface="+mn-cs"/>
              </a:rPr>
              <a:t>Globally, the Stigma Index has been implemented in 50 countries and on every continent. As of July, over 40,000 people living with HIV had been interviewed, including significant number of key populations, such as over 3800 people who use or have used drugs, over 2800 men who have sex with men, and over 1500 people who have been incarcerated. </a:t>
            </a:r>
            <a:endParaRPr lang="en-US" b="0" dirty="0" smtClean="0">
              <a:effectLst/>
            </a:endParaRPr>
          </a:p>
          <a:p>
            <a:pPr rtl="0"/>
            <a:r>
              <a:rPr lang="en-US" dirty="0" smtClean="0"/>
              <a:t/>
            </a:r>
            <a:br>
              <a:rPr lang="en-US" dirty="0" smtClean="0"/>
            </a:br>
            <a:r>
              <a:rPr lang="en-US" sz="1200" b="0" i="0" u="none" strike="noStrike" kern="1200" dirty="0" smtClean="0">
                <a:solidFill>
                  <a:schemeClr val="tx1"/>
                </a:solidFill>
                <a:effectLst/>
                <a:latin typeface="+mn-lt"/>
                <a:ea typeface="+mn-ea"/>
                <a:cs typeface="+mn-cs"/>
              </a:rPr>
              <a:t>The Stigma Index follows a 5 part process that starts by building partnerships that are inclusive of all communities most affected by HIV; continues with capacity-building and training; then enters the interview stage; followed by data analysis and interpretation; and culminating with action to address HIV-related stigma and discrimination at the community level, state level, and national level. The questionnaire is quite extensive and covers these eleven areas related to HIV stigma and discrimination.</a:t>
            </a:r>
          </a:p>
          <a:p>
            <a:pPr rtl="0"/>
            <a:endParaRPr lang="en-US" sz="1200" b="0" i="0" u="none" strike="noStrike" kern="1200" dirty="0" smtClean="0">
              <a:solidFill>
                <a:schemeClr val="tx1"/>
              </a:solidFill>
              <a:effectLst/>
              <a:latin typeface="+mn-lt"/>
              <a:ea typeface="+mn-ea"/>
              <a:cs typeface="+mn-cs"/>
            </a:endParaRPr>
          </a:p>
          <a:p>
            <a:pPr marL="0" indent="0" algn="l">
              <a:spcBef>
                <a:spcPct val="50000"/>
              </a:spcBef>
              <a:buClr>
                <a:srgbClr val="C00000"/>
              </a:buClr>
              <a:buFont typeface="+mj-lt"/>
              <a:buNone/>
            </a:pPr>
            <a:r>
              <a:rPr lang="en-US" sz="1200" b="0" i="0" u="none" strike="noStrike" kern="1200" dirty="0" smtClean="0">
                <a:solidFill>
                  <a:schemeClr val="tx1"/>
                </a:solidFill>
                <a:effectLst/>
                <a:latin typeface="+mn-lt"/>
                <a:ea typeface="+mn-ea"/>
                <a:cs typeface="+mn-cs"/>
              </a:rPr>
              <a:t>The twelve</a:t>
            </a:r>
            <a:r>
              <a:rPr lang="en-US" sz="1200" b="0" i="0" u="none" strike="noStrike" kern="1200" baseline="0" dirty="0" smtClean="0">
                <a:solidFill>
                  <a:schemeClr val="tx1"/>
                </a:solidFill>
                <a:effectLst/>
                <a:latin typeface="+mn-lt"/>
                <a:ea typeface="+mn-ea"/>
                <a:cs typeface="+mn-cs"/>
              </a:rPr>
              <a:t> (12) areas are:</a:t>
            </a:r>
          </a:p>
          <a:p>
            <a:pPr marL="457200" indent="-457200" algn="l">
              <a:spcBef>
                <a:spcPct val="50000"/>
              </a:spcBef>
              <a:buClr>
                <a:srgbClr val="C00000"/>
              </a:buClr>
              <a:buFont typeface="+mj-lt"/>
              <a:buAutoNum type="arabicPeriod"/>
            </a:pPr>
            <a:r>
              <a:rPr lang="en-GB" sz="1200" dirty="0" smtClean="0">
                <a:latin typeface="+mn-lt"/>
              </a:rPr>
              <a:t>Experience of stigma &amp; discrimination from others</a:t>
            </a:r>
          </a:p>
          <a:p>
            <a:pPr marL="457200" indent="-457200" algn="l">
              <a:spcBef>
                <a:spcPct val="50000"/>
              </a:spcBef>
              <a:buClr>
                <a:srgbClr val="C00000"/>
              </a:buClr>
              <a:buFont typeface="+mj-lt"/>
              <a:buAutoNum type="arabicPeriod"/>
            </a:pPr>
            <a:r>
              <a:rPr lang="en-GB" sz="1200" dirty="0" smtClean="0">
                <a:latin typeface="+mn-lt"/>
              </a:rPr>
              <a:t>Access to work, education, and heath services</a:t>
            </a:r>
          </a:p>
          <a:p>
            <a:pPr marL="457200" indent="-457200" algn="l">
              <a:spcBef>
                <a:spcPct val="50000"/>
              </a:spcBef>
              <a:buClr>
                <a:srgbClr val="C00000"/>
              </a:buClr>
              <a:buFont typeface="+mj-lt"/>
              <a:buAutoNum type="arabicPeriod"/>
            </a:pPr>
            <a:r>
              <a:rPr lang="en-GB" sz="1200" dirty="0" smtClean="0">
                <a:latin typeface="+mn-lt"/>
              </a:rPr>
              <a:t>Internal stigma and fears</a:t>
            </a:r>
          </a:p>
          <a:p>
            <a:pPr marL="457200" indent="-457200" algn="l">
              <a:spcBef>
                <a:spcPct val="50000"/>
              </a:spcBef>
              <a:buClr>
                <a:srgbClr val="C00000"/>
              </a:buClr>
              <a:buFont typeface="+mj-lt"/>
              <a:buAutoNum type="arabicPeriod"/>
            </a:pPr>
            <a:r>
              <a:rPr lang="en-GB" sz="1200" dirty="0" smtClean="0">
                <a:latin typeface="+mn-lt"/>
              </a:rPr>
              <a:t>Rights, laws and policies</a:t>
            </a:r>
          </a:p>
          <a:p>
            <a:pPr marL="457200" indent="-457200" algn="l">
              <a:spcBef>
                <a:spcPct val="50000"/>
              </a:spcBef>
              <a:buClr>
                <a:srgbClr val="C00000"/>
              </a:buClr>
              <a:buFont typeface="+mj-lt"/>
              <a:buAutoNum type="arabicPeriod"/>
            </a:pPr>
            <a:r>
              <a:rPr lang="en-GB" sz="1200" dirty="0" smtClean="0">
                <a:latin typeface="+mn-lt"/>
              </a:rPr>
              <a:t>Effecting change</a:t>
            </a:r>
          </a:p>
          <a:p>
            <a:pPr marL="457200" indent="-457200">
              <a:spcBef>
                <a:spcPct val="50000"/>
              </a:spcBef>
              <a:buClr>
                <a:srgbClr val="C00000"/>
              </a:buClr>
              <a:buFont typeface="+mj-lt"/>
              <a:buAutoNum type="arabicPeriod"/>
            </a:pPr>
            <a:r>
              <a:rPr lang="en-GB" sz="1200" dirty="0" smtClean="0">
                <a:latin typeface="+mn-lt"/>
              </a:rPr>
              <a:t>Testing &amp; diagnosis</a:t>
            </a:r>
          </a:p>
          <a:p>
            <a:pPr marL="457200" indent="-457200" algn="l">
              <a:spcBef>
                <a:spcPct val="50000"/>
              </a:spcBef>
              <a:buClr>
                <a:srgbClr val="C00000"/>
              </a:buClr>
              <a:buFont typeface="+mj-lt"/>
              <a:buAutoNum type="arabicPeriod" startAt="7"/>
            </a:pPr>
            <a:r>
              <a:rPr lang="en-GB" sz="1200" dirty="0" smtClean="0">
                <a:latin typeface="+mn-lt"/>
              </a:rPr>
              <a:t>Disclosure &amp; confidentiality</a:t>
            </a:r>
          </a:p>
          <a:p>
            <a:pPr marL="457200" indent="-457200" algn="l">
              <a:spcBef>
                <a:spcPct val="50000"/>
              </a:spcBef>
              <a:buClr>
                <a:srgbClr val="C00000"/>
              </a:buClr>
              <a:buFont typeface="+mj-lt"/>
              <a:buAutoNum type="arabicPeriod" startAt="7"/>
            </a:pPr>
            <a:r>
              <a:rPr lang="en-GB" sz="1200" dirty="0" smtClean="0">
                <a:latin typeface="+mn-lt"/>
              </a:rPr>
              <a:t>Treatment</a:t>
            </a:r>
          </a:p>
          <a:p>
            <a:pPr marL="457200" indent="-457200" algn="l">
              <a:spcBef>
                <a:spcPct val="50000"/>
              </a:spcBef>
              <a:buClr>
                <a:srgbClr val="C00000"/>
              </a:buClr>
              <a:buFont typeface="+mj-lt"/>
              <a:buAutoNum type="arabicPeriod" startAt="7"/>
            </a:pPr>
            <a:r>
              <a:rPr lang="en-GB" sz="1200" dirty="0" smtClean="0">
                <a:latin typeface="+mn-lt"/>
              </a:rPr>
              <a:t>Having children &amp; reproductive and sexual health care</a:t>
            </a:r>
          </a:p>
          <a:p>
            <a:pPr marL="457200" indent="-457200" algn="l">
              <a:spcBef>
                <a:spcPct val="50000"/>
              </a:spcBef>
              <a:buClr>
                <a:srgbClr val="C00000"/>
              </a:buClr>
              <a:buFont typeface="+mj-lt"/>
              <a:buAutoNum type="arabicPeriod" startAt="7"/>
            </a:pPr>
            <a:r>
              <a:rPr lang="en-GB" sz="1200" dirty="0" smtClean="0">
                <a:latin typeface="+mn-lt"/>
              </a:rPr>
              <a:t>Self-assessment of effects of stigma &amp; discrimination</a:t>
            </a:r>
          </a:p>
          <a:p>
            <a:pPr marL="457200" indent="-457200" algn="l">
              <a:spcBef>
                <a:spcPct val="50000"/>
              </a:spcBef>
              <a:buClr>
                <a:srgbClr val="C00000"/>
              </a:buClr>
              <a:buFont typeface="+mj-lt"/>
              <a:buAutoNum type="arabicPeriod" startAt="7"/>
            </a:pPr>
            <a:r>
              <a:rPr lang="en-GB" sz="1200" dirty="0" smtClean="0">
                <a:latin typeface="+mn-lt"/>
              </a:rPr>
              <a:t>Barriers to testing and treatment (additional module)</a:t>
            </a:r>
          </a:p>
          <a:p>
            <a:pPr marL="457200" indent="-457200" algn="l">
              <a:spcBef>
                <a:spcPct val="50000"/>
              </a:spcBef>
              <a:buClr>
                <a:srgbClr val="C00000"/>
              </a:buClr>
              <a:buFont typeface="+mj-lt"/>
              <a:buAutoNum type="arabicPeriod" startAt="7"/>
            </a:pPr>
            <a:r>
              <a:rPr lang="en-GB" sz="1200" dirty="0" smtClean="0">
                <a:latin typeface="+mn-lt"/>
              </a:rPr>
              <a:t>Country-specific questions</a:t>
            </a:r>
            <a:endParaRPr lang="en-US" sz="1200" dirty="0" smtClean="0">
              <a:latin typeface="+mn-lt"/>
            </a:endParaRPr>
          </a:p>
          <a:p>
            <a:pPr rtl="0"/>
            <a:endParaRPr lang="en-US" b="0" dirty="0" smtClean="0">
              <a:effectLst/>
            </a:endParaRPr>
          </a:p>
          <a:p>
            <a:r>
              <a:rPr lang="en-US" dirty="0" smtClean="0"/>
              <a:t>In relationship to the community-research</a:t>
            </a:r>
            <a:r>
              <a:rPr lang="en-US" baseline="0" dirty="0" smtClean="0"/>
              <a:t> aspects of this project,</a:t>
            </a:r>
            <a:r>
              <a:rPr lang="en-US" sz="1200" b="0" i="0" u="none" strike="noStrike" kern="1200" dirty="0" smtClean="0">
                <a:solidFill>
                  <a:schemeClr val="tx1"/>
                </a:solidFill>
                <a:effectLst/>
                <a:latin typeface="+mn-lt"/>
                <a:ea typeface="+mn-ea"/>
                <a:cs typeface="+mn-cs"/>
              </a:rPr>
              <a:t> people living with HIV who are trained interviewers sit side by side with other people living with HIV to complete a survey that documents experiences of stigma, discrimination, and rights violations, as well as strategies to resist, challenge, and thrive.  </a:t>
            </a:r>
          </a:p>
          <a:p>
            <a:pPr marL="0" indent="0" rtl="0" fontAlgn="base">
              <a:buFont typeface="Arial" panose="020B0604020202020204" pitchFamily="34" charset="0"/>
              <a:buNone/>
            </a:pPr>
            <a:endParaRPr lang="en-US" sz="1200" b="0" i="0" u="none" strike="noStrike" kern="1200" dirty="0" smtClean="0">
              <a:solidFill>
                <a:schemeClr val="tx1"/>
              </a:solidFill>
              <a:effectLst/>
              <a:latin typeface="+mn-lt"/>
              <a:ea typeface="+mn-ea"/>
              <a:cs typeface="+mn-cs"/>
            </a:endParaRPr>
          </a:p>
          <a:p>
            <a:pPr marL="0" indent="0" rtl="0" fontAlgn="base">
              <a:buFont typeface="Arial" panose="020B0604020202020204" pitchFamily="34" charset="0"/>
              <a:buNone/>
            </a:pPr>
            <a:r>
              <a:rPr lang="en-US" sz="1200" b="0" i="0" u="none" strike="noStrike" kern="1200" dirty="0" smtClean="0">
                <a:solidFill>
                  <a:schemeClr val="tx1"/>
                </a:solidFill>
                <a:effectLst/>
                <a:latin typeface="+mn-lt"/>
                <a:ea typeface="+mn-ea"/>
                <a:cs typeface="+mn-cs"/>
              </a:rPr>
              <a:t>Networks of people living with HIV and community organizations work with government and academic partners to analyze the results and then people with HIV are supported to develop advocacy priorities and actions to address the areas that they determine are most critical. </a:t>
            </a:r>
          </a:p>
          <a:p>
            <a:pPr marL="0" indent="0" rtl="0" fontAlgn="base">
              <a:buFont typeface="Arial" panose="020B0604020202020204" pitchFamily="34" charset="0"/>
              <a:buNone/>
            </a:pPr>
            <a:endParaRPr lang="en-US" sz="1200" b="0" i="0" u="none" strike="noStrike" kern="1200" dirty="0" smtClean="0">
              <a:solidFill>
                <a:schemeClr val="tx1"/>
              </a:solidFill>
              <a:effectLst/>
              <a:latin typeface="+mn-lt"/>
              <a:ea typeface="+mn-ea"/>
              <a:cs typeface="+mn-cs"/>
            </a:endParaRPr>
          </a:p>
          <a:p>
            <a:pPr marL="0" indent="0" rtl="0" fontAlgn="base">
              <a:buFont typeface="Arial" panose="020B0604020202020204" pitchFamily="34" charset="0"/>
              <a:buNone/>
            </a:pPr>
            <a:r>
              <a:rPr lang="en-US" sz="1200" b="0" i="0" u="none" strike="noStrike" kern="1200" dirty="0" smtClean="0">
                <a:solidFill>
                  <a:schemeClr val="tx1"/>
                </a:solidFill>
                <a:effectLst/>
                <a:latin typeface="+mn-lt"/>
                <a:ea typeface="+mn-ea"/>
                <a:cs typeface="+mn-cs"/>
              </a:rPr>
              <a:t>The process of the research – the processes of training, employing, building research and data literacy, and community building and organizing --  these processes are as important as the results.</a:t>
            </a:r>
          </a:p>
          <a:p>
            <a:pPr marL="0" indent="0" rtl="0" fontAlgn="base">
              <a:buFont typeface="Arial" panose="020B0604020202020204" pitchFamily="34" charset="0"/>
              <a:buNone/>
            </a:pPr>
            <a:endParaRPr lang="en-US" sz="1200" b="0" i="0" u="none" strike="noStrike" kern="1200" dirty="0" smtClean="0">
              <a:solidFill>
                <a:schemeClr val="tx1"/>
              </a:solidFill>
              <a:effectLst/>
              <a:latin typeface="+mn-lt"/>
              <a:ea typeface="+mn-ea"/>
              <a:cs typeface="+mn-cs"/>
            </a:endParaRPr>
          </a:p>
          <a:p>
            <a:pPr marL="0" indent="0" rtl="0" fontAlgn="base">
              <a:buFont typeface="Arial" panose="020B0604020202020204" pitchFamily="34" charset="0"/>
              <a:buNone/>
            </a:pPr>
            <a:r>
              <a:rPr lang="en-US" sz="1200" b="0" i="0" u="none" strike="noStrike" kern="1200" dirty="0" smtClean="0">
                <a:solidFill>
                  <a:schemeClr val="tx1"/>
                </a:solidFill>
                <a:effectLst/>
                <a:latin typeface="+mn-lt"/>
                <a:ea typeface="+mn-ea"/>
                <a:cs typeface="+mn-cs"/>
              </a:rPr>
              <a:t>UNITED STATES</a:t>
            </a:r>
          </a:p>
          <a:p>
            <a:pPr rtl="0"/>
            <a:r>
              <a:rPr lang="en-US" sz="1200" b="0" i="0" u="none" strike="noStrike" kern="1200" dirty="0" smtClean="0">
                <a:solidFill>
                  <a:schemeClr val="tx1"/>
                </a:solidFill>
                <a:effectLst/>
                <a:latin typeface="+mn-lt"/>
                <a:ea typeface="+mn-ea"/>
                <a:cs typeface="+mn-cs"/>
              </a:rPr>
              <a:t>Here is a brief update on the Stigma Index project in the US. This year we have put together a national steering committee of community, academic, and public health leaders – more than 80% of whom are openly living with HIV – with research, policy, and community organizing experience. The project is being piloted in Detroit, Michigan and the eight sites shown here were selected by the steering committee to ensure the inclusion of the broadest diversity of people living with HIV. </a:t>
            </a:r>
            <a:endParaRPr lang="en-US" b="0" dirty="0" smtClean="0">
              <a:effectLst/>
            </a:endParaRPr>
          </a:p>
          <a:p>
            <a:pPr rtl="0"/>
            <a:endParaRPr lang="en-US" sz="1200" b="0" i="0" u="none" strike="noStrike" kern="1200" dirty="0" smtClean="0">
              <a:solidFill>
                <a:schemeClr val="tx1"/>
              </a:solidFill>
              <a:effectLst/>
              <a:latin typeface="+mn-lt"/>
              <a:ea typeface="+mn-ea"/>
              <a:cs typeface="+mn-cs"/>
            </a:endParaRPr>
          </a:p>
          <a:p>
            <a:pPr rtl="0"/>
            <a:r>
              <a:rPr lang="en-US" sz="1200" b="0" i="0" u="none" strike="noStrike" kern="1200" dirty="0" smtClean="0">
                <a:solidFill>
                  <a:schemeClr val="tx1"/>
                </a:solidFill>
                <a:effectLst/>
                <a:latin typeface="+mn-lt"/>
                <a:ea typeface="+mn-ea"/>
                <a:cs typeface="+mn-cs"/>
              </a:rPr>
              <a:t>Over the next three years, the project will be implemented in stages in these sites, dependent on the funding we are able to raise.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25AE3174-C682-451E-8409-A9E205311BF8}" type="slidenum">
              <a:rPr lang="en-US" smtClean="0"/>
              <a:t>9</a:t>
            </a:fld>
            <a:endParaRPr lang="en-US"/>
          </a:p>
        </p:txBody>
      </p:sp>
    </p:spTree>
    <p:extLst>
      <p:ext uri="{BB962C8B-B14F-4D97-AF65-F5344CB8AC3E}">
        <p14:creationId xmlns:p14="http://schemas.microsoft.com/office/powerpoint/2010/main" val="1480316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
                <a:schemeClr val="tx1">
                  <a:lumMod val="85000"/>
                  <a:lumOff val="15000"/>
                </a:schemeClr>
              </a:buClr>
              <a:buFont typeface="+mj-lt"/>
              <a:buAutoNum type="arabicPeriod"/>
            </a:pPr>
            <a:r>
              <a:rPr lang="en-US" sz="1600" b="1" dirty="0" smtClean="0">
                <a:solidFill>
                  <a:schemeClr val="tx1">
                    <a:lumMod val="75000"/>
                    <a:lumOff val="25000"/>
                  </a:schemeClr>
                </a:solidFill>
                <a:latin typeface="Arial" pitchFamily="34" charset="0"/>
                <a:cs typeface="Arial" pitchFamily="34" charset="0"/>
              </a:rPr>
              <a:t>Partnership</a:t>
            </a:r>
            <a:r>
              <a:rPr lang="en-US" sz="1200" dirty="0" smtClean="0">
                <a:solidFill>
                  <a:schemeClr val="tx1">
                    <a:lumMod val="75000"/>
                    <a:lumOff val="25000"/>
                  </a:schemeClr>
                </a:solidFill>
                <a:latin typeface="Arial" pitchFamily="34" charset="0"/>
                <a:cs typeface="Arial" pitchFamily="34" charset="0"/>
              </a:rPr>
              <a:t> </a:t>
            </a:r>
            <a:r>
              <a:rPr lang="en-US" sz="1200" dirty="0" smtClean="0">
                <a:latin typeface="Arial" pitchFamily="34" charset="0"/>
                <a:cs typeface="Arial" pitchFamily="34" charset="0"/>
              </a:rPr>
              <a:t>-- an inclusive partnership, with a focus on full and meaningful participations by the communities hardest hit by the epidemic, leads the process </a:t>
            </a:r>
          </a:p>
          <a:p>
            <a:pPr lvl="0">
              <a:buClr>
                <a:schemeClr val="tx1">
                  <a:lumMod val="85000"/>
                  <a:lumOff val="15000"/>
                </a:schemeClr>
              </a:buClr>
              <a:buFont typeface="+mj-lt"/>
              <a:buAutoNum type="arabicPeriod"/>
            </a:pPr>
            <a:r>
              <a:rPr lang="en-US" sz="1600" b="1" dirty="0" smtClean="0">
                <a:solidFill>
                  <a:schemeClr val="accent5">
                    <a:lumMod val="75000"/>
                  </a:schemeClr>
                </a:solidFill>
                <a:latin typeface="Arial" pitchFamily="34" charset="0"/>
                <a:cs typeface="Arial" pitchFamily="34" charset="0"/>
              </a:rPr>
              <a:t>Capacity-building</a:t>
            </a:r>
            <a:r>
              <a:rPr lang="en-US" sz="1200" dirty="0" smtClean="0">
                <a:latin typeface="Arial" pitchFamily="34" charset="0"/>
                <a:cs typeface="Arial" pitchFamily="34" charset="0"/>
              </a:rPr>
              <a:t> – PLHIV networks and other community based organizations prepare to manage the program and resulting advocacy campaigns. Individual people with HIV are trained as interviewers</a:t>
            </a:r>
          </a:p>
          <a:p>
            <a:pPr lvl="0">
              <a:buClr>
                <a:schemeClr val="tx1">
                  <a:lumMod val="85000"/>
                  <a:lumOff val="15000"/>
                </a:schemeClr>
              </a:buClr>
              <a:buFont typeface="+mj-lt"/>
              <a:buAutoNum type="arabicPeriod"/>
            </a:pPr>
            <a:r>
              <a:rPr lang="en-US" sz="1600" b="1" dirty="0" smtClean="0">
                <a:solidFill>
                  <a:schemeClr val="accent1">
                    <a:lumMod val="75000"/>
                  </a:schemeClr>
                </a:solidFill>
                <a:latin typeface="Arial" pitchFamily="34" charset="0"/>
                <a:cs typeface="Arial" pitchFamily="34" charset="0"/>
              </a:rPr>
              <a:t>Listening to the community </a:t>
            </a:r>
            <a:r>
              <a:rPr lang="en-US" sz="1200" dirty="0" smtClean="0">
                <a:latin typeface="Arial" pitchFamily="34" charset="0"/>
                <a:cs typeface="Arial" pitchFamily="34" charset="0"/>
              </a:rPr>
              <a:t>-- interviewers sit with other people living with HIV, go through the Stigma Index questionnaire and document their responses and stories</a:t>
            </a:r>
          </a:p>
          <a:p>
            <a:pPr lvl="0">
              <a:buClr>
                <a:schemeClr val="tx1">
                  <a:lumMod val="85000"/>
                  <a:lumOff val="15000"/>
                </a:schemeClr>
              </a:buClr>
              <a:buFont typeface="+mj-lt"/>
              <a:buAutoNum type="arabicPeriod"/>
            </a:pPr>
            <a:r>
              <a:rPr lang="en-US" sz="1600" b="1" dirty="0" smtClean="0">
                <a:solidFill>
                  <a:schemeClr val="tx1">
                    <a:lumMod val="50000"/>
                    <a:lumOff val="50000"/>
                  </a:schemeClr>
                </a:solidFill>
                <a:latin typeface="Arial" pitchFamily="34" charset="0"/>
                <a:cs typeface="Arial" pitchFamily="34" charset="0"/>
              </a:rPr>
              <a:t>Data analysis and interpretation </a:t>
            </a:r>
            <a:r>
              <a:rPr lang="en-US" sz="1200" dirty="0" smtClean="0">
                <a:latin typeface="Arial" pitchFamily="34" charset="0"/>
                <a:cs typeface="Arial" pitchFamily="34" charset="0"/>
              </a:rPr>
              <a:t>— responses to the survey and to follow up interviews are analyzed by academic partners and the results are interpreted jointly between researchers and members of communities of people living with HIV</a:t>
            </a:r>
          </a:p>
          <a:p>
            <a:pPr lvl="0">
              <a:buClr>
                <a:schemeClr val="tx1">
                  <a:lumMod val="85000"/>
                  <a:lumOff val="15000"/>
                </a:schemeClr>
              </a:buClr>
              <a:buFont typeface="+mj-lt"/>
              <a:buAutoNum type="arabicPeriod"/>
            </a:pPr>
            <a:r>
              <a:rPr lang="en-US" sz="1600" b="1" dirty="0" smtClean="0">
                <a:solidFill>
                  <a:schemeClr val="tx2">
                    <a:lumMod val="75000"/>
                  </a:schemeClr>
                </a:solidFill>
                <a:latin typeface="Arial" pitchFamily="34" charset="0"/>
                <a:cs typeface="Arial" pitchFamily="34" charset="0"/>
              </a:rPr>
              <a:t>Advocacy </a:t>
            </a:r>
            <a:r>
              <a:rPr lang="en-US" sz="1200" dirty="0" smtClean="0">
                <a:latin typeface="Arial" pitchFamily="34" charset="0"/>
                <a:cs typeface="Arial" pitchFamily="34" charset="0"/>
              </a:rPr>
              <a:t>— local and national communities of people living with HIV determine priorities and actions for addressing HIV-related stigma and discrimination.</a:t>
            </a:r>
            <a:endParaRPr lang="en-US" sz="12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5473705B-F801-4282-B025-92D351BD5CA1}" type="slidenum">
              <a:rPr lang="en-US" smtClean="0"/>
              <a:t>10</a:t>
            </a:fld>
            <a:endParaRPr lang="en-US"/>
          </a:p>
        </p:txBody>
      </p:sp>
    </p:spTree>
    <p:extLst>
      <p:ext uri="{BB962C8B-B14F-4D97-AF65-F5344CB8AC3E}">
        <p14:creationId xmlns:p14="http://schemas.microsoft.com/office/powerpoint/2010/main" val="678070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ea"/>
              <a:buAutoNum type="circleNumDbPlain"/>
            </a:pPr>
            <a:r>
              <a:rPr lang="en-US" sz="1200" b="1" dirty="0" smtClean="0"/>
              <a:t>Document</a:t>
            </a:r>
            <a:r>
              <a:rPr lang="en-US" sz="1200" dirty="0" smtClean="0"/>
              <a:t> experiences of </a:t>
            </a:r>
            <a:r>
              <a:rPr lang="en-US" sz="1200" dirty="0" smtClean="0">
                <a:solidFill>
                  <a:srgbClr val="C0504D"/>
                </a:solidFill>
              </a:rPr>
              <a:t>stigma and discrimination</a:t>
            </a:r>
            <a:r>
              <a:rPr lang="en-US" sz="1200" dirty="0" smtClean="0"/>
              <a:t>; </a:t>
            </a:r>
          </a:p>
          <a:p>
            <a:pPr marL="514350" indent="-514350">
              <a:buFont typeface="+mj-ea"/>
              <a:buAutoNum type="circleNumDbPlain"/>
            </a:pPr>
            <a:r>
              <a:rPr lang="en-US" sz="1200" b="1" dirty="0" smtClean="0"/>
              <a:t>Mobilize</a:t>
            </a:r>
            <a:r>
              <a:rPr lang="en-US" sz="1200" dirty="0" smtClean="0"/>
              <a:t> and provide support to networks of key populations and people living with HIV, supporting their </a:t>
            </a:r>
            <a:r>
              <a:rPr lang="en-US" sz="1200" dirty="0" smtClean="0">
                <a:solidFill>
                  <a:schemeClr val="accent2"/>
                </a:solidFill>
              </a:rPr>
              <a:t>joint efforts </a:t>
            </a:r>
            <a:r>
              <a:rPr lang="en-US" sz="1200" dirty="0" smtClean="0"/>
              <a:t>to improve the well-being of the most marginalized affected groups;</a:t>
            </a:r>
          </a:p>
          <a:p>
            <a:pPr marL="514350" indent="-514350">
              <a:buFont typeface="+mj-ea"/>
              <a:buAutoNum type="circleNumDbPlain"/>
            </a:pPr>
            <a:r>
              <a:rPr lang="en-US" sz="1200" b="1" dirty="0" smtClean="0"/>
              <a:t>Reduce</a:t>
            </a:r>
            <a:r>
              <a:rPr lang="en-US" sz="1200" dirty="0" smtClean="0"/>
              <a:t> </a:t>
            </a:r>
            <a:r>
              <a:rPr lang="en-US" sz="1200" dirty="0" smtClean="0">
                <a:solidFill>
                  <a:srgbClr val="C0504D"/>
                </a:solidFill>
              </a:rPr>
              <a:t>internalized stigma </a:t>
            </a:r>
            <a:r>
              <a:rPr lang="en-US" sz="1200" dirty="0" smtClean="0"/>
              <a:t>and </a:t>
            </a:r>
            <a:r>
              <a:rPr lang="en-US" sz="1200" b="1" dirty="0" smtClean="0"/>
              <a:t>build</a:t>
            </a:r>
            <a:r>
              <a:rPr lang="en-US" sz="1200" dirty="0" smtClean="0"/>
              <a:t> </a:t>
            </a:r>
            <a:r>
              <a:rPr lang="en-US" sz="1200" dirty="0" smtClean="0">
                <a:solidFill>
                  <a:srgbClr val="C0504D"/>
                </a:solidFill>
              </a:rPr>
              <a:t>resilience</a:t>
            </a:r>
            <a:r>
              <a:rPr lang="en-US" sz="1200" dirty="0" smtClean="0"/>
              <a:t> and the capacity to bring change; </a:t>
            </a:r>
          </a:p>
          <a:p>
            <a:pPr marL="514350" indent="-514350">
              <a:buFont typeface="+mj-ea"/>
              <a:buAutoNum type="circleNumDbPlain"/>
            </a:pPr>
            <a:r>
              <a:rPr lang="en-US" sz="1200" b="1" dirty="0" smtClean="0"/>
              <a:t>Develop</a:t>
            </a:r>
            <a:r>
              <a:rPr lang="en-US" sz="1200" dirty="0" smtClean="0"/>
              <a:t> the </a:t>
            </a:r>
            <a:r>
              <a:rPr lang="en-US" sz="1200" dirty="0" smtClean="0">
                <a:solidFill>
                  <a:srgbClr val="C0504D"/>
                </a:solidFill>
              </a:rPr>
              <a:t>research literacy </a:t>
            </a:r>
            <a:r>
              <a:rPr lang="en-US" sz="1200" dirty="0" smtClean="0"/>
              <a:t>of people living with HIV and key populations, supporting their greater understanding and use of data on the social aspects of HIV stigma and discrimination; </a:t>
            </a:r>
          </a:p>
          <a:p>
            <a:pPr marL="514350" indent="-514350">
              <a:buFont typeface="+mj-ea"/>
              <a:buAutoNum type="circleNumDbPlain"/>
            </a:pPr>
            <a:r>
              <a:rPr lang="en-US" sz="1200" b="1" dirty="0" smtClean="0"/>
              <a:t>Provide</a:t>
            </a:r>
            <a:r>
              <a:rPr lang="en-US" sz="1200" dirty="0" smtClean="0"/>
              <a:t> an </a:t>
            </a:r>
            <a:r>
              <a:rPr lang="en-US" sz="1200" dirty="0" smtClean="0">
                <a:solidFill>
                  <a:srgbClr val="C0504D"/>
                </a:solidFill>
              </a:rPr>
              <a:t>evidence base </a:t>
            </a:r>
            <a:r>
              <a:rPr lang="en-US" sz="1200" dirty="0" smtClean="0"/>
              <a:t>to inform interventions focused on community identified needs; and </a:t>
            </a:r>
          </a:p>
          <a:p>
            <a:pPr marL="514350" indent="-514350">
              <a:buFont typeface="+mj-ea"/>
              <a:buAutoNum type="circleNumDbPlain"/>
            </a:pPr>
            <a:r>
              <a:rPr lang="en-US" sz="1200" b="1" dirty="0" smtClean="0"/>
              <a:t>Build</a:t>
            </a:r>
            <a:r>
              <a:rPr lang="en-US" sz="1200" dirty="0" smtClean="0"/>
              <a:t> and </a:t>
            </a:r>
            <a:r>
              <a:rPr lang="en-US" sz="1200" b="1" dirty="0" smtClean="0"/>
              <a:t>implement</a:t>
            </a:r>
            <a:r>
              <a:rPr lang="en-US" sz="1200" dirty="0" smtClean="0"/>
              <a:t> a </a:t>
            </a:r>
            <a:r>
              <a:rPr lang="en-US" sz="1200" dirty="0" smtClean="0">
                <a:solidFill>
                  <a:srgbClr val="C0504D"/>
                </a:solidFill>
              </a:rPr>
              <a:t>shared advocacy agenda </a:t>
            </a:r>
            <a:r>
              <a:rPr lang="en-US" sz="1200" dirty="0" smtClean="0"/>
              <a:t>across people living with HIV and key populations, designed for impact in addressing the barriers to well-being created by HIV-related stigma and discrimination.</a:t>
            </a:r>
            <a:endParaRPr lang="en-US" sz="1200" dirty="0"/>
          </a:p>
        </p:txBody>
      </p:sp>
      <p:sp>
        <p:nvSpPr>
          <p:cNvPr id="4" name="Slide Number Placeholder 3"/>
          <p:cNvSpPr>
            <a:spLocks noGrp="1"/>
          </p:cNvSpPr>
          <p:nvPr>
            <p:ph type="sldNum" sz="quarter" idx="10"/>
          </p:nvPr>
        </p:nvSpPr>
        <p:spPr/>
        <p:txBody>
          <a:bodyPr/>
          <a:lstStyle/>
          <a:p>
            <a:fld id="{25AE3174-C682-451E-8409-A9E205311BF8}" type="slidenum">
              <a:rPr lang="en-US" smtClean="0"/>
              <a:t>11</a:t>
            </a:fld>
            <a:endParaRPr lang="en-US"/>
          </a:p>
        </p:txBody>
      </p:sp>
    </p:spTree>
    <p:extLst>
      <p:ext uri="{BB962C8B-B14F-4D97-AF65-F5344CB8AC3E}">
        <p14:creationId xmlns:p14="http://schemas.microsoft.com/office/powerpoint/2010/main" val="2063162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smtClean="0">
                <a:solidFill>
                  <a:schemeClr val="tx1"/>
                </a:solidFill>
              </a:rPr>
              <a:t>Research</a:t>
            </a:r>
          </a:p>
          <a:p>
            <a:pPr algn="l"/>
            <a:r>
              <a:rPr lang="en-US" sz="1200" dirty="0" smtClean="0">
                <a:solidFill>
                  <a:schemeClr val="tx1"/>
                </a:solidFill>
              </a:rPr>
              <a:t>Documents experiences of stigma, discrimination, and rights violations of people living with HIV</a:t>
            </a:r>
          </a:p>
          <a:p>
            <a:pPr algn="l"/>
            <a:r>
              <a:rPr lang="en-US" sz="1200" dirty="0" smtClean="0">
                <a:solidFill>
                  <a:schemeClr val="tx1"/>
                </a:solidFill>
              </a:rPr>
              <a:t>Community-based and participative: led by local, diverse, and inclusive groups of people living with HIV</a:t>
            </a:r>
          </a:p>
          <a:p>
            <a:pPr algn="l"/>
            <a:r>
              <a:rPr lang="en-US" sz="1200" dirty="0" smtClean="0">
                <a:solidFill>
                  <a:schemeClr val="tx1"/>
                </a:solidFill>
              </a:rPr>
              <a:t>Founded in the principle of the Greater Involvement of People Living with HIV and AIDS (GIPA): building evidence, solidarity, and empowerment</a:t>
            </a:r>
          </a:p>
          <a:p>
            <a:endParaRPr lang="en-US" sz="1200" b="1" u="sng" dirty="0" smtClean="0">
              <a:solidFill>
                <a:schemeClr val="tx1"/>
              </a:solidFill>
            </a:endParaRPr>
          </a:p>
          <a:p>
            <a:r>
              <a:rPr lang="en-US" sz="1200" b="1" u="sng" dirty="0" smtClean="0">
                <a:solidFill>
                  <a:schemeClr val="tx1"/>
                </a:solidFill>
              </a:rPr>
              <a:t>Action</a:t>
            </a:r>
          </a:p>
          <a:p>
            <a:pPr algn="l"/>
            <a:r>
              <a:rPr lang="en-US" sz="1200" dirty="0" smtClean="0">
                <a:solidFill>
                  <a:schemeClr val="tx1"/>
                </a:solidFill>
              </a:rPr>
              <a:t>Supporting communities to use the data results and their local expertise to create evidence-based programs and advocacy work</a:t>
            </a:r>
          </a:p>
          <a:p>
            <a:pPr algn="l"/>
            <a:endParaRPr lang="en-US" sz="1200" i="1" dirty="0" smtClean="0">
              <a:solidFill>
                <a:schemeClr val="tx1"/>
              </a:solidFill>
            </a:endParaRPr>
          </a:p>
          <a:p>
            <a:r>
              <a:rPr lang="en-US" sz="1200" b="1" i="1" dirty="0" smtClean="0">
                <a:solidFill>
                  <a:schemeClr val="tx1"/>
                </a:solidFill>
              </a:rPr>
              <a:t>The process is as important as the results</a:t>
            </a:r>
          </a:p>
        </p:txBody>
      </p:sp>
      <p:sp>
        <p:nvSpPr>
          <p:cNvPr id="4" name="Slide Number Placeholder 3"/>
          <p:cNvSpPr>
            <a:spLocks noGrp="1"/>
          </p:cNvSpPr>
          <p:nvPr>
            <p:ph type="sldNum" sz="quarter" idx="10"/>
          </p:nvPr>
        </p:nvSpPr>
        <p:spPr/>
        <p:txBody>
          <a:bodyPr/>
          <a:lstStyle/>
          <a:p>
            <a:fld id="{25AE3174-C682-451E-8409-A9E205311BF8}" type="slidenum">
              <a:rPr lang="en-US" smtClean="0"/>
              <a:t>12</a:t>
            </a:fld>
            <a:endParaRPr lang="en-US"/>
          </a:p>
        </p:txBody>
      </p:sp>
    </p:spTree>
    <p:extLst>
      <p:ext uri="{BB962C8B-B14F-4D97-AF65-F5344CB8AC3E}">
        <p14:creationId xmlns:p14="http://schemas.microsoft.com/office/powerpoint/2010/main" val="14336188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9/14/2016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9/14/2016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9/14/2016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9/14/2016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9/14/2016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9/14/2016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9/14/2016</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9/14/2016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9/14/2016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9/14/2016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9/14/2016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9/14/2016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9/14/2016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9/14/2016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9/14/2016</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34.jpeg"/><Relationship Id="rId4" Type="http://schemas.openxmlformats.org/officeDocument/2006/relationships/image" Target="../media/image33.jpeg"/></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hyperlink" Target="http://www.stigmaindex.org/" TargetMode="External"/><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Stigma Index Project</a:t>
            </a:r>
            <a:endParaRPr lang="en-US" dirty="0"/>
          </a:p>
        </p:txBody>
      </p:sp>
      <p:sp>
        <p:nvSpPr>
          <p:cNvPr id="3" name="Subtitle 2"/>
          <p:cNvSpPr>
            <a:spLocks noGrp="1"/>
          </p:cNvSpPr>
          <p:nvPr>
            <p:ph type="subTitle" idx="1"/>
          </p:nvPr>
        </p:nvSpPr>
        <p:spPr>
          <a:xfrm>
            <a:off x="3937872" y="4422614"/>
            <a:ext cx="8144134" cy="1117687"/>
          </a:xfrm>
        </p:spPr>
        <p:txBody>
          <a:bodyPr>
            <a:noAutofit/>
          </a:bodyPr>
          <a:lstStyle/>
          <a:p>
            <a:r>
              <a:rPr lang="en-US" sz="2200" dirty="0" smtClean="0"/>
              <a:t>Vanessa Johnson, JD </a:t>
            </a:r>
          </a:p>
          <a:p>
            <a:r>
              <a:rPr lang="en-US" sz="2200" dirty="0" smtClean="0"/>
              <a:t>US PLHIV Caucus</a:t>
            </a:r>
          </a:p>
          <a:p>
            <a:r>
              <a:rPr lang="en-US" sz="2200" dirty="0" smtClean="0"/>
              <a:t>September 13, 2016 </a:t>
            </a:r>
            <a:endParaRPr lang="en-US" sz="2200" dirty="0"/>
          </a:p>
        </p:txBody>
      </p:sp>
      <p:pic>
        <p:nvPicPr>
          <p:cNvPr id="6" name="Picture 6" descr="http://www.unaids.org/sites/default/files/en/media/unaids/contentassets/dataimport/featurestories/fullstoryimport/080828_stigmaindex_2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0877" y="16042"/>
            <a:ext cx="3151123" cy="2205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313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mn-lt"/>
                <a:cs typeface="Arial" pitchFamily="34" charset="0"/>
              </a:rPr>
              <a:t>The Stigma Index Process</a:t>
            </a:r>
          </a:p>
        </p:txBody>
      </p:sp>
      <p:sp>
        <p:nvSpPr>
          <p:cNvPr id="3" name="Content Placeholder 2"/>
          <p:cNvSpPr>
            <a:spLocks noGrp="1"/>
          </p:cNvSpPr>
          <p:nvPr>
            <p:ph sz="half" idx="1"/>
          </p:nvPr>
        </p:nvSpPr>
        <p:spPr>
          <a:xfrm>
            <a:off x="680319" y="2336873"/>
            <a:ext cx="5798301" cy="4080442"/>
          </a:xfrm>
        </p:spPr>
        <p:txBody>
          <a:bodyPr>
            <a:noAutofit/>
          </a:bodyPr>
          <a:lstStyle/>
          <a:p>
            <a:pPr>
              <a:buClr>
                <a:schemeClr val="tx1">
                  <a:lumMod val="85000"/>
                  <a:lumOff val="15000"/>
                </a:schemeClr>
              </a:buClr>
            </a:pPr>
            <a:r>
              <a:rPr lang="en-US" sz="2800" dirty="0">
                <a:cs typeface="Arial" pitchFamily="34" charset="0"/>
              </a:rPr>
              <a:t>Partnership </a:t>
            </a:r>
            <a:endParaRPr lang="en-US" sz="2800" dirty="0" smtClean="0">
              <a:cs typeface="Arial" pitchFamily="34" charset="0"/>
            </a:endParaRPr>
          </a:p>
          <a:p>
            <a:pPr>
              <a:buClr>
                <a:schemeClr val="tx1">
                  <a:lumMod val="85000"/>
                  <a:lumOff val="15000"/>
                </a:schemeClr>
              </a:buClr>
            </a:pPr>
            <a:r>
              <a:rPr lang="en-US" sz="2800" dirty="0" smtClean="0">
                <a:cs typeface="Arial" pitchFamily="34" charset="0"/>
              </a:rPr>
              <a:t>Capacity-building </a:t>
            </a:r>
          </a:p>
          <a:p>
            <a:pPr>
              <a:buClr>
                <a:schemeClr val="tx1">
                  <a:lumMod val="85000"/>
                  <a:lumOff val="15000"/>
                </a:schemeClr>
              </a:buClr>
            </a:pPr>
            <a:r>
              <a:rPr lang="en-US" sz="2800" dirty="0" smtClean="0">
                <a:cs typeface="Arial" pitchFamily="34" charset="0"/>
              </a:rPr>
              <a:t>Listening </a:t>
            </a:r>
            <a:r>
              <a:rPr lang="en-US" sz="2800" dirty="0">
                <a:cs typeface="Arial" pitchFamily="34" charset="0"/>
              </a:rPr>
              <a:t>to the community </a:t>
            </a:r>
            <a:endParaRPr lang="en-US" sz="2800" dirty="0" smtClean="0">
              <a:cs typeface="Arial" pitchFamily="34" charset="0"/>
            </a:endParaRPr>
          </a:p>
          <a:p>
            <a:pPr>
              <a:buClr>
                <a:schemeClr val="tx1">
                  <a:lumMod val="85000"/>
                  <a:lumOff val="15000"/>
                </a:schemeClr>
              </a:buClr>
            </a:pPr>
            <a:r>
              <a:rPr lang="en-US" sz="2800" dirty="0" smtClean="0">
                <a:cs typeface="Arial" pitchFamily="34" charset="0"/>
              </a:rPr>
              <a:t>Data </a:t>
            </a:r>
            <a:r>
              <a:rPr lang="en-US" sz="2800" dirty="0">
                <a:cs typeface="Arial" pitchFamily="34" charset="0"/>
              </a:rPr>
              <a:t>analysis and interpretation </a:t>
            </a:r>
          </a:p>
          <a:p>
            <a:pPr>
              <a:buClr>
                <a:schemeClr val="tx1">
                  <a:lumMod val="85000"/>
                  <a:lumOff val="15000"/>
                </a:schemeClr>
              </a:buClr>
            </a:pPr>
            <a:r>
              <a:rPr lang="en-US" sz="2800" dirty="0" smtClean="0">
                <a:cs typeface="Arial" pitchFamily="34" charset="0"/>
              </a:rPr>
              <a:t>Advocacy</a:t>
            </a:r>
            <a:endParaRPr lang="en-US" sz="2800" dirty="0">
              <a:cs typeface="Arial" pitchFamily="34" charset="0"/>
            </a:endParaRPr>
          </a:p>
        </p:txBody>
      </p:sp>
      <p:sp>
        <p:nvSpPr>
          <p:cNvPr id="4" name="Text Box 3"/>
          <p:cNvSpPr txBox="1">
            <a:spLocks noChangeArrowheads="1"/>
          </p:cNvSpPr>
          <p:nvPr/>
        </p:nvSpPr>
        <p:spPr bwMode="auto">
          <a:xfrm>
            <a:off x="9837120" y="6417315"/>
            <a:ext cx="288000" cy="36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lstStyle/>
          <a:p>
            <a:pPr algn="r">
              <a:lnSpc>
                <a:spcPct val="100000"/>
              </a:lnSpc>
              <a:buClrTx/>
              <a:buFontTx/>
              <a:buNone/>
            </a:pPr>
            <a:fld id="{D5248BAD-559D-4A56-B614-558D0CBDD59D}" type="slidenum">
              <a:rPr lang="en-US" sz="1300" b="1">
                <a:solidFill>
                  <a:srgbClr val="7F7F7F"/>
                </a:solidFill>
                <a:latin typeface="Calibri" pitchFamily="34" charset="0"/>
              </a:rPr>
              <a:pPr algn="r">
                <a:lnSpc>
                  <a:spcPct val="100000"/>
                </a:lnSpc>
                <a:buClrTx/>
                <a:buFontTx/>
                <a:buNone/>
              </a:pPr>
              <a:t>10</a:t>
            </a:fld>
            <a:endParaRPr lang="en-US" sz="1300" b="1" dirty="0">
              <a:solidFill>
                <a:srgbClr val="7F7F7F"/>
              </a:solidFill>
              <a:latin typeface="Calibri" pitchFamily="34" charset="0"/>
            </a:endParaRPr>
          </a:p>
        </p:txBody>
      </p:sp>
      <p:pic>
        <p:nvPicPr>
          <p:cNvPr id="6" name="Content Placeholder 3" descr="10351479_733819596660074_5153677293119598410_n.jp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8187" t="14316" r="6912"/>
          <a:stretch/>
        </p:blipFill>
        <p:spPr>
          <a:xfrm>
            <a:off x="5157711" y="2180976"/>
            <a:ext cx="6829084" cy="4416358"/>
          </a:xfrm>
          <a:prstGeom prst="rect">
            <a:avLst/>
          </a:prstGeom>
        </p:spPr>
      </p:pic>
    </p:spTree>
    <p:extLst>
      <p:ext uri="{BB962C8B-B14F-4D97-AF65-F5344CB8AC3E}">
        <p14:creationId xmlns:p14="http://schemas.microsoft.com/office/powerpoint/2010/main" val="6563849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7889" y="780476"/>
            <a:ext cx="8229600" cy="792162"/>
          </a:xfrm>
        </p:spPr>
        <p:txBody>
          <a:bodyPr>
            <a:normAutofit/>
          </a:bodyPr>
          <a:lstStyle/>
          <a:p>
            <a:r>
              <a:rPr lang="en-US" dirty="0" smtClean="0"/>
              <a:t>The Stigma Index Goals</a:t>
            </a:r>
            <a:endParaRPr lang="en-US" dirty="0"/>
          </a:p>
        </p:txBody>
      </p:sp>
      <p:sp>
        <p:nvSpPr>
          <p:cNvPr id="3" name="Content Placeholder 2"/>
          <p:cNvSpPr>
            <a:spLocks noGrp="1"/>
          </p:cNvSpPr>
          <p:nvPr>
            <p:ph idx="1"/>
          </p:nvPr>
        </p:nvSpPr>
        <p:spPr>
          <a:xfrm>
            <a:off x="1027888" y="2172511"/>
            <a:ext cx="10411839" cy="4525963"/>
          </a:xfrm>
        </p:spPr>
        <p:txBody>
          <a:bodyPr>
            <a:noAutofit/>
          </a:bodyPr>
          <a:lstStyle/>
          <a:p>
            <a:pPr marL="514350" indent="-514350">
              <a:buFont typeface="+mj-ea"/>
              <a:buAutoNum type="circleNumDbPlain"/>
            </a:pPr>
            <a:r>
              <a:rPr lang="en-US" sz="2800" b="1" dirty="0" smtClean="0"/>
              <a:t>Document</a:t>
            </a:r>
            <a:endParaRPr lang="en-US" sz="2800" dirty="0"/>
          </a:p>
          <a:p>
            <a:pPr marL="514350" indent="-514350">
              <a:buFont typeface="+mj-ea"/>
              <a:buAutoNum type="circleNumDbPlain"/>
            </a:pPr>
            <a:r>
              <a:rPr lang="en-US" sz="2800" b="1" dirty="0" smtClean="0"/>
              <a:t>Mobilize</a:t>
            </a:r>
            <a:endParaRPr lang="en-US" sz="2800" dirty="0"/>
          </a:p>
          <a:p>
            <a:pPr marL="514350" indent="-514350">
              <a:buFont typeface="+mj-ea"/>
              <a:buAutoNum type="circleNumDbPlain"/>
            </a:pPr>
            <a:r>
              <a:rPr lang="en-US" sz="2800" b="1" dirty="0"/>
              <a:t>Reduce</a:t>
            </a:r>
            <a:r>
              <a:rPr lang="en-US" sz="2800" dirty="0"/>
              <a:t> </a:t>
            </a:r>
            <a:r>
              <a:rPr lang="en-US" sz="2800" dirty="0" smtClean="0"/>
              <a:t>stigma</a:t>
            </a:r>
          </a:p>
          <a:p>
            <a:pPr marL="514350" indent="-514350">
              <a:buFont typeface="+mj-ea"/>
              <a:buAutoNum type="circleNumDbPlain"/>
            </a:pPr>
            <a:r>
              <a:rPr lang="en-US" sz="2800" b="1" dirty="0" smtClean="0"/>
              <a:t>Develop</a:t>
            </a:r>
            <a:r>
              <a:rPr lang="en-US" sz="2800" dirty="0" smtClean="0"/>
              <a:t> PLHIV research literacy</a:t>
            </a:r>
          </a:p>
          <a:p>
            <a:pPr marL="514350" indent="-514350">
              <a:buFont typeface="+mj-ea"/>
              <a:buAutoNum type="circleNumDbPlain"/>
            </a:pPr>
            <a:r>
              <a:rPr lang="en-US" sz="2800" b="1" dirty="0" smtClean="0"/>
              <a:t>Provide</a:t>
            </a:r>
            <a:r>
              <a:rPr lang="en-US" sz="2800" dirty="0" smtClean="0"/>
              <a:t> </a:t>
            </a:r>
            <a:r>
              <a:rPr lang="en-US" sz="2800" dirty="0"/>
              <a:t>an evidence base </a:t>
            </a:r>
            <a:r>
              <a:rPr lang="en-US" sz="2800" dirty="0" smtClean="0"/>
              <a:t>framework</a:t>
            </a:r>
            <a:endParaRPr lang="en-US" sz="2800" dirty="0"/>
          </a:p>
          <a:p>
            <a:pPr marL="514350" indent="-514350">
              <a:buFont typeface="+mj-ea"/>
              <a:buAutoNum type="circleNumDbPlain"/>
            </a:pPr>
            <a:r>
              <a:rPr lang="en-US" sz="2800" b="1" dirty="0" smtClean="0"/>
              <a:t>Build</a:t>
            </a:r>
            <a:r>
              <a:rPr lang="en-US" sz="2800" dirty="0" smtClean="0"/>
              <a:t> </a:t>
            </a:r>
            <a:r>
              <a:rPr lang="en-US" sz="2800" dirty="0"/>
              <a:t>and </a:t>
            </a:r>
            <a:r>
              <a:rPr lang="en-US" sz="2800" b="1" dirty="0" smtClean="0"/>
              <a:t>implement</a:t>
            </a:r>
            <a:r>
              <a:rPr lang="en-US" sz="2800" dirty="0" smtClean="0"/>
              <a:t> </a:t>
            </a:r>
            <a:r>
              <a:rPr lang="en-US" sz="2800" dirty="0"/>
              <a:t>a shared advocacy </a:t>
            </a:r>
            <a:r>
              <a:rPr lang="en-US" sz="2800" dirty="0" smtClean="0"/>
              <a:t>agenda</a:t>
            </a:r>
            <a:endParaRPr lang="en-US" sz="2800" dirty="0"/>
          </a:p>
        </p:txBody>
      </p:sp>
    </p:spTree>
    <p:extLst>
      <p:ext uri="{BB962C8B-B14F-4D97-AF65-F5344CB8AC3E}">
        <p14:creationId xmlns:p14="http://schemas.microsoft.com/office/powerpoint/2010/main" val="29299707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endParaRPr lang="en-US" dirty="0"/>
          </a:p>
        </p:txBody>
      </p:sp>
      <p:pic>
        <p:nvPicPr>
          <p:cNvPr id="5123" name="Picture 2"/>
          <p:cNvPicPr>
            <a:picLocks noChangeAspect="1" noChangeArrowheads="1"/>
          </p:cNvPicPr>
          <p:nvPr/>
        </p:nvPicPr>
        <p:blipFill>
          <a:blip r:embed="rId3" cstate="print"/>
          <a:srcRect/>
          <a:stretch>
            <a:fillRect/>
          </a:stretch>
        </p:blipFill>
        <p:spPr bwMode="auto">
          <a:xfrm>
            <a:off x="0" y="0"/>
            <a:ext cx="9727018" cy="6858000"/>
          </a:xfrm>
          <a:prstGeom prst="rect">
            <a:avLst/>
          </a:prstGeom>
          <a:noFill/>
          <a:ln w="9525" algn="ctr">
            <a:noFill/>
            <a:miter lim="800000"/>
            <a:headEnd/>
            <a:tailEnd/>
          </a:ln>
        </p:spPr>
      </p:pic>
    </p:spTree>
    <p:extLst>
      <p:ext uri="{BB962C8B-B14F-4D97-AF65-F5344CB8AC3E}">
        <p14:creationId xmlns:p14="http://schemas.microsoft.com/office/powerpoint/2010/main" val="11833131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7400" y="4800601"/>
            <a:ext cx="8229600" cy="1630363"/>
          </a:xfrm>
        </p:spPr>
        <p:txBody>
          <a:bodyPr>
            <a:normAutofit/>
          </a:bodyPr>
          <a:lstStyle/>
          <a:p>
            <a:pPr marL="0" indent="0">
              <a:buNone/>
            </a:pPr>
            <a:r>
              <a:rPr lang="en-US" sz="2800" dirty="0"/>
              <a:t>“Being interviewed by another person living with HIV does make a difference – you feel they really understand more about how you feel.”</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863" y="1082842"/>
            <a:ext cx="10315772" cy="2976813"/>
          </a:xfrm>
          <a:prstGeom prst="rect">
            <a:avLst/>
          </a:prstGeom>
        </p:spPr>
      </p:pic>
      <p:sp>
        <p:nvSpPr>
          <p:cNvPr id="5" name="Text Box 3"/>
          <p:cNvSpPr txBox="1">
            <a:spLocks noChangeArrowheads="1"/>
          </p:cNvSpPr>
          <p:nvPr/>
        </p:nvSpPr>
        <p:spPr bwMode="auto">
          <a:xfrm>
            <a:off x="9837120" y="6417315"/>
            <a:ext cx="288000" cy="36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lstStyle/>
          <a:p>
            <a:pPr algn="r">
              <a:lnSpc>
                <a:spcPct val="100000"/>
              </a:lnSpc>
              <a:buClrTx/>
              <a:buFontTx/>
              <a:buNone/>
            </a:pPr>
            <a:fld id="{D5248BAD-559D-4A56-B614-558D0CBDD59D}" type="slidenum">
              <a:rPr lang="en-US" sz="1300" b="1">
                <a:solidFill>
                  <a:srgbClr val="7F7F7F"/>
                </a:solidFill>
                <a:latin typeface="Calibri" pitchFamily="34" charset="0"/>
              </a:rPr>
              <a:pPr algn="r">
                <a:lnSpc>
                  <a:spcPct val="100000"/>
                </a:lnSpc>
                <a:buClrTx/>
                <a:buFontTx/>
                <a:buNone/>
              </a:pPr>
              <a:t>13</a:t>
            </a:fld>
            <a:endParaRPr lang="en-US" sz="1300" b="1" dirty="0">
              <a:solidFill>
                <a:srgbClr val="7F7F7F"/>
              </a:solidFill>
              <a:latin typeface="Calibri" pitchFamily="34" charset="0"/>
            </a:endParaRPr>
          </a:p>
        </p:txBody>
      </p:sp>
    </p:spTree>
    <p:extLst>
      <p:ext uri="{BB962C8B-B14F-4D97-AF65-F5344CB8AC3E}">
        <p14:creationId xmlns:p14="http://schemas.microsoft.com/office/powerpoint/2010/main" val="253026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endParaRPr lang="en-US" dirty="0"/>
          </a:p>
        </p:txBody>
      </p:sp>
      <p:pic>
        <p:nvPicPr>
          <p:cNvPr id="5123" name="Picture 4"/>
          <p:cNvPicPr>
            <a:picLocks noChangeAspect="1" noChangeArrowheads="1"/>
          </p:cNvPicPr>
          <p:nvPr/>
        </p:nvPicPr>
        <p:blipFill>
          <a:blip r:embed="rId2" cstate="print"/>
          <a:srcRect/>
          <a:stretch>
            <a:fillRect/>
          </a:stretch>
        </p:blipFill>
        <p:spPr bwMode="auto">
          <a:xfrm>
            <a:off x="0" y="0"/>
            <a:ext cx="9552562" cy="6858000"/>
          </a:xfrm>
          <a:prstGeom prst="rect">
            <a:avLst/>
          </a:prstGeom>
          <a:noFill/>
          <a:ln w="9525">
            <a:noFill/>
            <a:miter lim="800000"/>
            <a:headEnd/>
            <a:tailEnd/>
          </a:ln>
        </p:spPr>
      </p:pic>
    </p:spTree>
    <p:extLst>
      <p:ext uri="{BB962C8B-B14F-4D97-AF65-F5344CB8AC3E}">
        <p14:creationId xmlns:p14="http://schemas.microsoft.com/office/powerpoint/2010/main" val="7138675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Detroit, MI</a:t>
            </a:r>
            <a:endParaRPr lang="en-US" dirty="0"/>
          </a:p>
        </p:txBody>
      </p:sp>
      <p:sp>
        <p:nvSpPr>
          <p:cNvPr id="3" name="Content Placeholder 2"/>
          <p:cNvSpPr>
            <a:spLocks noGrp="1"/>
          </p:cNvSpPr>
          <p:nvPr>
            <p:ph sz="half" idx="1"/>
          </p:nvPr>
        </p:nvSpPr>
        <p:spPr>
          <a:xfrm>
            <a:off x="680320" y="2336872"/>
            <a:ext cx="4698358" cy="4115443"/>
          </a:xfrm>
        </p:spPr>
        <p:txBody>
          <a:bodyPr>
            <a:normAutofit/>
          </a:bodyPr>
          <a:lstStyle/>
          <a:p>
            <a:r>
              <a:rPr lang="en-US" dirty="0" smtClean="0"/>
              <a:t>Detroit is the first US implementation </a:t>
            </a:r>
          </a:p>
          <a:p>
            <a:r>
              <a:rPr lang="en-US" dirty="0" smtClean="0"/>
              <a:t>As a pilot, pulled together advisory group of local PLHIV (14 African Americans, 2 Latinas, 1 White)</a:t>
            </a:r>
          </a:p>
          <a:p>
            <a:pPr lvl="1"/>
            <a:r>
              <a:rPr lang="en-US" dirty="0" smtClean="0"/>
              <a:t>Initial expectations of all parties revolved around Detroit “issues” and HIV </a:t>
            </a:r>
          </a:p>
          <a:p>
            <a:endParaRPr lang="en-US" dirty="0" smtClean="0"/>
          </a:p>
          <a:p>
            <a:endParaRPr lang="en-US" dirty="0" smtClean="0"/>
          </a:p>
        </p:txBody>
      </p:sp>
      <p:pic>
        <p:nvPicPr>
          <p:cNvPr id="2050" name="Picture 2" descr="http://www.fontbureau.com/media/images/gallery/newspaper/DetroitNews/Front_Pages/05detroitnews_fordcuts1A.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952710" y="2240313"/>
            <a:ext cx="2572580" cy="388143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leeequities.com/wp-content/uploads/2012/09/detroit-vacan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3003" y="4285807"/>
            <a:ext cx="3105667" cy="22509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http://assets.nydailynews.com/polopoly_fs/1.1823701!/img/httpImage/image.jpg_gen/derivatives/article_970/christin11n-5-we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23003" y="1971674"/>
            <a:ext cx="3105667" cy="217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8775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Year 1 Findings </a:t>
            </a:r>
            <a:endParaRPr lang="en-US" dirty="0"/>
          </a:p>
        </p:txBody>
      </p:sp>
      <p:sp>
        <p:nvSpPr>
          <p:cNvPr id="3" name="Content Placeholder 2"/>
          <p:cNvSpPr>
            <a:spLocks noGrp="1"/>
          </p:cNvSpPr>
          <p:nvPr>
            <p:ph sz="half" idx="1"/>
          </p:nvPr>
        </p:nvSpPr>
        <p:spPr>
          <a:xfrm>
            <a:off x="301557" y="3393165"/>
            <a:ext cx="11734800" cy="3464836"/>
          </a:xfrm>
        </p:spPr>
        <p:txBody>
          <a:bodyPr>
            <a:normAutofit fontScale="32500" lnSpcReduction="20000"/>
          </a:bodyPr>
          <a:lstStyle/>
          <a:p>
            <a:endParaRPr lang="en-US" sz="5100" dirty="0" smtClean="0"/>
          </a:p>
          <a:p>
            <a:pPr marL="800100" lvl="1" indent="-342900" fontAlgn="base"/>
            <a:r>
              <a:rPr lang="en-US" sz="6800" b="1" dirty="0" smtClean="0"/>
              <a:t>80%</a:t>
            </a:r>
            <a:r>
              <a:rPr lang="en-US" sz="6800" dirty="0" smtClean="0"/>
              <a:t> experienced </a:t>
            </a:r>
            <a:r>
              <a:rPr lang="en-US" sz="6800" b="1" dirty="0" smtClean="0"/>
              <a:t>negative feelings</a:t>
            </a:r>
            <a:r>
              <a:rPr lang="en-US" sz="6800" dirty="0" smtClean="0"/>
              <a:t> of </a:t>
            </a:r>
            <a:r>
              <a:rPr lang="en-US" sz="6800" i="1" dirty="0" smtClean="0"/>
              <a:t>self-blame</a:t>
            </a:r>
            <a:r>
              <a:rPr lang="en-US" sz="6800" dirty="0" smtClean="0"/>
              <a:t> and </a:t>
            </a:r>
            <a:r>
              <a:rPr lang="en-US" sz="6800" i="1" dirty="0" smtClean="0"/>
              <a:t>guilt</a:t>
            </a:r>
            <a:r>
              <a:rPr lang="en-US" sz="6800" dirty="0" smtClean="0"/>
              <a:t> about being HIV positive</a:t>
            </a:r>
          </a:p>
          <a:p>
            <a:pPr marL="800100" lvl="1" indent="-342900" fontAlgn="base"/>
            <a:endParaRPr lang="en-US" sz="6800" dirty="0"/>
          </a:p>
          <a:p>
            <a:pPr marL="800100" lvl="1" indent="-342900" fontAlgn="base"/>
            <a:r>
              <a:rPr lang="en-US" sz="6800" b="1" dirty="0"/>
              <a:t>73%</a:t>
            </a:r>
            <a:r>
              <a:rPr lang="en-US" sz="6800" dirty="0"/>
              <a:t> experienced at least one form of </a:t>
            </a:r>
            <a:r>
              <a:rPr lang="en-US" sz="6800" b="1" dirty="0"/>
              <a:t>social discrimination</a:t>
            </a:r>
            <a:r>
              <a:rPr lang="en-US" sz="6800" dirty="0"/>
              <a:t>, most commonly hearing gossip about their HIV status and being sexually rejected by potential partners </a:t>
            </a:r>
          </a:p>
          <a:p>
            <a:pPr marL="800100" lvl="1" indent="-342900" fontAlgn="base"/>
            <a:endParaRPr lang="en-US" sz="6800" b="1" dirty="0" smtClean="0"/>
          </a:p>
          <a:p>
            <a:pPr marL="800100" lvl="1" indent="-342900" fontAlgn="base"/>
            <a:r>
              <a:rPr lang="en-US" sz="6800" b="1" dirty="0" smtClean="0"/>
              <a:t>20</a:t>
            </a:r>
            <a:r>
              <a:rPr lang="en-US" sz="6800" b="1" dirty="0"/>
              <a:t>%</a:t>
            </a:r>
            <a:r>
              <a:rPr lang="en-US" sz="6800" dirty="0"/>
              <a:t> experienced at least one form of </a:t>
            </a:r>
            <a:r>
              <a:rPr lang="en-US" sz="6800" b="1" dirty="0"/>
              <a:t>institutional discrimination</a:t>
            </a:r>
            <a:r>
              <a:rPr lang="en-US" sz="6800" dirty="0"/>
              <a:t>, predominately related to healthcare, housing, and insurance access</a:t>
            </a:r>
          </a:p>
          <a:p>
            <a:pPr marL="800100" lvl="1" indent="-342900" fontAlgn="base"/>
            <a:endParaRPr lang="en-US" sz="6800" b="1" dirty="0" smtClean="0"/>
          </a:p>
          <a:p>
            <a:pPr marL="800100" lvl="1" indent="-342900" fontAlgn="base"/>
            <a:r>
              <a:rPr lang="en-US" sz="6800" b="1" dirty="0" smtClean="0"/>
              <a:t>20</a:t>
            </a:r>
            <a:r>
              <a:rPr lang="en-US" sz="6800" b="1" dirty="0"/>
              <a:t>%</a:t>
            </a:r>
            <a:r>
              <a:rPr lang="en-US" sz="6800" dirty="0"/>
              <a:t> felt that their </a:t>
            </a:r>
            <a:r>
              <a:rPr lang="en-US" sz="6800" b="1" dirty="0"/>
              <a:t>rights</a:t>
            </a:r>
            <a:r>
              <a:rPr lang="en-US" sz="6800" dirty="0"/>
              <a:t> as </a:t>
            </a:r>
            <a:r>
              <a:rPr lang="en-US" sz="6800" dirty="0" smtClean="0"/>
              <a:t>a </a:t>
            </a:r>
            <a:r>
              <a:rPr lang="en-US" sz="6800" dirty="0"/>
              <a:t>person living with HIV had been violated or abused</a:t>
            </a:r>
          </a:p>
          <a:p>
            <a:pPr marL="0" indent="0">
              <a:buNone/>
            </a:pPr>
            <a:endParaRPr lang="en-US" sz="6800" dirty="0"/>
          </a:p>
        </p:txBody>
      </p:sp>
      <p:pic>
        <p:nvPicPr>
          <p:cNvPr id="5" name="Picture 2" descr="https://media.licdn.com/media/p/2/005/044/04d/2349c03.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468930" y="0"/>
            <a:ext cx="4723070" cy="16008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7491412" y="1558998"/>
            <a:ext cx="4700588" cy="1590098"/>
          </a:xfrm>
          <a:prstGeom prst="rect">
            <a:avLst/>
          </a:prstGeom>
        </p:spPr>
      </p:pic>
    </p:spTree>
    <p:extLst>
      <p:ext uri="{BB962C8B-B14F-4D97-AF65-F5344CB8AC3E}">
        <p14:creationId xmlns:p14="http://schemas.microsoft.com/office/powerpoint/2010/main" val="5055604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680321" y="2336872"/>
            <a:ext cx="10331390" cy="4063927"/>
          </a:xfrm>
        </p:spPr>
        <p:txBody>
          <a:bodyPr>
            <a:noAutofit/>
          </a:bodyPr>
          <a:lstStyle/>
          <a:p>
            <a:r>
              <a:rPr lang="en-US" sz="2800" dirty="0" smtClean="0"/>
              <a:t>Enacted stigma (discrimination)</a:t>
            </a:r>
          </a:p>
          <a:p>
            <a:r>
              <a:rPr lang="en-US" sz="2800" dirty="0" smtClean="0"/>
              <a:t>Anticipated stigma</a:t>
            </a:r>
          </a:p>
          <a:p>
            <a:r>
              <a:rPr lang="en-US" sz="2800" dirty="0" smtClean="0"/>
              <a:t>Internalized stigma</a:t>
            </a:r>
          </a:p>
          <a:p>
            <a:r>
              <a:rPr lang="en-US" sz="2800" dirty="0" smtClean="0"/>
              <a:t>Secondary stigma</a:t>
            </a:r>
          </a:p>
          <a:p>
            <a:r>
              <a:rPr lang="en-US" sz="2800" dirty="0" smtClean="0"/>
              <a:t>Intersecting stigma </a:t>
            </a:r>
          </a:p>
          <a:p>
            <a:pPr lvl="1"/>
            <a:r>
              <a:rPr lang="en-US" sz="2800" dirty="0"/>
              <a:t>Gender</a:t>
            </a:r>
          </a:p>
          <a:p>
            <a:pPr lvl="1"/>
            <a:r>
              <a:rPr lang="en-US" sz="2800" dirty="0"/>
              <a:t>Poverty/class/race/geography</a:t>
            </a:r>
          </a:p>
          <a:p>
            <a:pPr lvl="1"/>
            <a:r>
              <a:rPr lang="en-US" sz="2800" dirty="0"/>
              <a:t>Sexuality or sexual orientation</a:t>
            </a:r>
          </a:p>
        </p:txBody>
      </p:sp>
      <p:sp>
        <p:nvSpPr>
          <p:cNvPr id="549890" name="Rectangle 2"/>
          <p:cNvSpPr>
            <a:spLocks noGrp="1" noChangeArrowheads="1"/>
          </p:cNvSpPr>
          <p:nvPr>
            <p:ph type="title"/>
          </p:nvPr>
        </p:nvSpPr>
        <p:spPr/>
        <p:txBody>
          <a:bodyPr/>
          <a:lstStyle/>
          <a:p>
            <a:pPr>
              <a:defRPr/>
            </a:pPr>
            <a:r>
              <a:rPr lang="en-US" dirty="0"/>
              <a:t>Terminology of Stigma</a:t>
            </a:r>
          </a:p>
        </p:txBody>
      </p:sp>
    </p:spTree>
    <p:extLst>
      <p:ext uri="{BB962C8B-B14F-4D97-AF65-F5344CB8AC3E}">
        <p14:creationId xmlns:p14="http://schemas.microsoft.com/office/powerpoint/2010/main" val="3365698650"/>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361031150"/>
              </p:ext>
            </p:extLst>
          </p:nvPr>
        </p:nvGraphicFramePr>
        <p:xfrm>
          <a:off x="914400" y="219640"/>
          <a:ext cx="10439400" cy="63813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560693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Discrimination in the last 12 months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85742949"/>
              </p:ext>
            </p:extLst>
          </p:nvPr>
        </p:nvGraphicFramePr>
        <p:xfrm>
          <a:off x="680321" y="2190400"/>
          <a:ext cx="8229600" cy="4474993"/>
        </p:xfrm>
        <a:graphic>
          <a:graphicData uri="http://schemas.openxmlformats.org/drawingml/2006/table">
            <a:tbl>
              <a:tblPr firstRow="1" bandRow="1">
                <a:tableStyleId>{5C22544A-7EE6-4342-B048-85BDC9FD1C3A}</a:tableStyleId>
              </a:tblPr>
              <a:tblGrid>
                <a:gridCol w="6705600">
                  <a:extLst>
                    <a:ext uri="{9D8B030D-6E8A-4147-A177-3AD203B41FA5}">
                      <a16:colId xmlns="" xmlns:a16="http://schemas.microsoft.com/office/drawing/2014/main" val="20000"/>
                    </a:ext>
                  </a:extLst>
                </a:gridCol>
                <a:gridCol w="838200">
                  <a:extLst>
                    <a:ext uri="{9D8B030D-6E8A-4147-A177-3AD203B41FA5}">
                      <a16:colId xmlns="" xmlns:a16="http://schemas.microsoft.com/office/drawing/2014/main" val="20001"/>
                    </a:ext>
                  </a:extLst>
                </a:gridCol>
                <a:gridCol w="685800">
                  <a:extLst>
                    <a:ext uri="{9D8B030D-6E8A-4147-A177-3AD203B41FA5}">
                      <a16:colId xmlns="" xmlns:a16="http://schemas.microsoft.com/office/drawing/2014/main" val="20002"/>
                    </a:ext>
                  </a:extLst>
                </a:gridCol>
              </a:tblGrid>
              <a:tr h="541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Denied</a:t>
                      </a:r>
                      <a:r>
                        <a:rPr lang="en-US" b="1" baseline="0" dirty="0" smtClean="0">
                          <a:solidFill>
                            <a:schemeClr val="bg1"/>
                          </a:solidFill>
                        </a:rPr>
                        <a:t> healthcare services, including dental services, because of HIV status</a:t>
                      </a:r>
                      <a:endParaRPr lang="en-US" b="1" dirty="0" smtClean="0">
                        <a:solidFill>
                          <a:schemeClr val="bg1"/>
                        </a:solidFill>
                      </a:endParaRPr>
                    </a:p>
                  </a:txBody>
                  <a:tcPr>
                    <a:solidFill>
                      <a:schemeClr val="accent1">
                        <a:lumMod val="20000"/>
                        <a:lumOff val="80000"/>
                      </a:schemeClr>
                    </a:solidFill>
                  </a:tcPr>
                </a:tc>
                <a:tc>
                  <a:txBody>
                    <a:bodyPr/>
                    <a:lstStyle/>
                    <a:p>
                      <a:r>
                        <a:rPr lang="en-US" b="1" dirty="0" smtClean="0">
                          <a:solidFill>
                            <a:schemeClr val="bg1"/>
                          </a:solidFill>
                        </a:rPr>
                        <a:t>10%</a:t>
                      </a:r>
                      <a:endParaRPr lang="en-US" b="1" dirty="0">
                        <a:solidFill>
                          <a:schemeClr val="bg1"/>
                        </a:solidFill>
                      </a:endParaRPr>
                    </a:p>
                  </a:txBody>
                  <a:tcPr>
                    <a:solidFill>
                      <a:schemeClr val="accent1">
                        <a:lumMod val="20000"/>
                        <a:lumOff val="80000"/>
                      </a:schemeClr>
                    </a:solidFill>
                  </a:tcPr>
                </a:tc>
                <a:tc>
                  <a:txBody>
                    <a:bodyPr/>
                    <a:lstStyle/>
                    <a:p>
                      <a:r>
                        <a:rPr lang="en-US" b="1" dirty="0" smtClean="0">
                          <a:solidFill>
                            <a:schemeClr val="bg1"/>
                          </a:solidFill>
                        </a:rPr>
                        <a:t>7</a:t>
                      </a:r>
                      <a:endParaRPr lang="en-US" b="1" dirty="0">
                        <a:solidFill>
                          <a:schemeClr val="bg1"/>
                        </a:solidFill>
                      </a:endParaRPr>
                    </a:p>
                  </a:txBody>
                  <a:tcPr>
                    <a:solidFill>
                      <a:schemeClr val="accent1">
                        <a:lumMod val="20000"/>
                        <a:lumOff val="80000"/>
                      </a:schemeClr>
                    </a:solidFill>
                  </a:tcPr>
                </a:tc>
                <a:extLst>
                  <a:ext uri="{0D108BD9-81ED-4DB2-BD59-A6C34878D82A}">
                    <a16:rowId xmlns="" xmlns:a16="http://schemas.microsoft.com/office/drawing/2014/main" val="10001"/>
                  </a:ext>
                </a:extLst>
              </a:tr>
              <a:tr h="438325">
                <a:tc>
                  <a:txBody>
                    <a:bodyPr/>
                    <a:lstStyle/>
                    <a:p>
                      <a:r>
                        <a:rPr lang="en-US" i="1" baseline="0" dirty="0" smtClean="0"/>
                        <a:t>      Did this happen while incarcerated?</a:t>
                      </a:r>
                    </a:p>
                  </a:txBody>
                  <a:tcPr/>
                </a:tc>
                <a:tc>
                  <a:txBody>
                    <a:bodyPr/>
                    <a:lstStyle/>
                    <a:p>
                      <a:r>
                        <a:rPr lang="en-US" i="1" dirty="0" smtClean="0"/>
                        <a:t>  43%</a:t>
                      </a:r>
                      <a:endParaRPr lang="en-US" i="1" dirty="0"/>
                    </a:p>
                  </a:txBody>
                  <a:tcPr/>
                </a:tc>
                <a:tc>
                  <a:txBody>
                    <a:bodyPr/>
                    <a:lstStyle/>
                    <a:p>
                      <a:r>
                        <a:rPr lang="en-US" i="1" dirty="0" smtClean="0"/>
                        <a:t>  3</a:t>
                      </a:r>
                      <a:endParaRPr lang="en-US" i="1" dirty="0"/>
                    </a:p>
                  </a:txBody>
                  <a:tcPr/>
                </a:tc>
                <a:extLst>
                  <a:ext uri="{0D108BD9-81ED-4DB2-BD59-A6C34878D82A}">
                    <a16:rowId xmlns="" xmlns:a16="http://schemas.microsoft.com/office/drawing/2014/main" val="10002"/>
                  </a:ext>
                </a:extLst>
              </a:tr>
              <a:tr h="541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Denied sexual and reproductive health services, because of HIV status</a:t>
                      </a:r>
                      <a:endParaRPr lang="en-US" b="1" dirty="0" smtClean="0"/>
                    </a:p>
                  </a:txBody>
                  <a:tcPr/>
                </a:tc>
                <a:tc>
                  <a:txBody>
                    <a:bodyPr/>
                    <a:lstStyle/>
                    <a:p>
                      <a:r>
                        <a:rPr lang="en-US" b="1" dirty="0" smtClean="0"/>
                        <a:t>8.6%</a:t>
                      </a:r>
                      <a:endParaRPr lang="en-US" b="1" dirty="0"/>
                    </a:p>
                  </a:txBody>
                  <a:tcPr/>
                </a:tc>
                <a:tc>
                  <a:txBody>
                    <a:bodyPr/>
                    <a:lstStyle/>
                    <a:p>
                      <a:r>
                        <a:rPr lang="en-US" b="1" dirty="0" smtClean="0"/>
                        <a:t>6</a:t>
                      </a:r>
                      <a:endParaRPr lang="en-US" b="1" dirty="0"/>
                    </a:p>
                  </a:txBody>
                  <a:tcPr/>
                </a:tc>
                <a:extLst>
                  <a:ext uri="{0D108BD9-81ED-4DB2-BD59-A6C34878D82A}">
                    <a16:rowId xmlns="" xmlns:a16="http://schemas.microsoft.com/office/drawing/2014/main" val="10003"/>
                  </a:ext>
                </a:extLst>
              </a:tr>
              <a:tr h="438325">
                <a:tc>
                  <a:txBody>
                    <a:bodyPr/>
                    <a:lstStyle/>
                    <a:p>
                      <a:r>
                        <a:rPr lang="en-US" i="1" baseline="0" dirty="0" smtClean="0"/>
                        <a:t>      Did this happen while incarcerated?</a:t>
                      </a:r>
                    </a:p>
                  </a:txBody>
                  <a:tcPr/>
                </a:tc>
                <a:tc>
                  <a:txBody>
                    <a:bodyPr/>
                    <a:lstStyle/>
                    <a:p>
                      <a:r>
                        <a:rPr lang="en-US" i="1" dirty="0" smtClean="0"/>
                        <a:t> 16.6%</a:t>
                      </a:r>
                      <a:endParaRPr lang="en-US" i="1" dirty="0"/>
                    </a:p>
                  </a:txBody>
                  <a:tcPr/>
                </a:tc>
                <a:tc>
                  <a:txBody>
                    <a:bodyPr/>
                    <a:lstStyle/>
                    <a:p>
                      <a:r>
                        <a:rPr lang="en-US" i="1" dirty="0" smtClean="0"/>
                        <a:t>  1</a:t>
                      </a:r>
                      <a:endParaRPr lang="en-US" i="1" dirty="0"/>
                    </a:p>
                  </a:txBody>
                  <a:tcPr/>
                </a:tc>
                <a:extLst>
                  <a:ext uri="{0D108BD9-81ED-4DB2-BD59-A6C34878D82A}">
                    <a16:rowId xmlns="" xmlns:a16="http://schemas.microsoft.com/office/drawing/2014/main" val="10004"/>
                  </a:ext>
                </a:extLst>
              </a:tr>
              <a:tr h="438325">
                <a:tc>
                  <a:txBody>
                    <a:bodyPr/>
                    <a:lstStyle/>
                    <a:p>
                      <a:r>
                        <a:rPr lang="en-US" b="1" dirty="0" smtClean="0"/>
                        <a:t>Housing discrimination</a:t>
                      </a:r>
                      <a:r>
                        <a:rPr lang="en-US" b="1" baseline="0" dirty="0" smtClean="0"/>
                        <a:t> (forced to move or denied rental lease)</a:t>
                      </a:r>
                    </a:p>
                  </a:txBody>
                  <a:tcPr/>
                </a:tc>
                <a:tc>
                  <a:txBody>
                    <a:bodyPr/>
                    <a:lstStyle/>
                    <a:p>
                      <a:r>
                        <a:rPr lang="en-US" b="1" dirty="0" smtClean="0"/>
                        <a:t>17%</a:t>
                      </a:r>
                      <a:endParaRPr lang="en-US" b="1" dirty="0"/>
                    </a:p>
                  </a:txBody>
                  <a:tcPr/>
                </a:tc>
                <a:tc>
                  <a:txBody>
                    <a:bodyPr/>
                    <a:lstStyle/>
                    <a:p>
                      <a:r>
                        <a:rPr lang="en-US" b="1" dirty="0" smtClean="0"/>
                        <a:t>12</a:t>
                      </a:r>
                      <a:endParaRPr lang="en-US" b="1" dirty="0"/>
                    </a:p>
                  </a:txBody>
                  <a:tcPr/>
                </a:tc>
                <a:extLst>
                  <a:ext uri="{0D108BD9-81ED-4DB2-BD59-A6C34878D82A}">
                    <a16:rowId xmlns="" xmlns:a16="http://schemas.microsoft.com/office/drawing/2014/main" val="10005"/>
                  </a:ext>
                </a:extLst>
              </a:tr>
              <a:tr h="444785">
                <a:tc>
                  <a:txBody>
                    <a:bodyPr/>
                    <a:lstStyle/>
                    <a:p>
                      <a:r>
                        <a:rPr lang="en-US" i="1" dirty="0" smtClean="0"/>
                        <a:t>      Percent due</a:t>
                      </a:r>
                      <a:r>
                        <a:rPr lang="en-US" i="1" baseline="0" dirty="0" smtClean="0"/>
                        <a:t> to HIV status (wholly or in part)</a:t>
                      </a:r>
                    </a:p>
                  </a:txBody>
                  <a:tcPr/>
                </a:tc>
                <a:tc>
                  <a:txBody>
                    <a:bodyPr/>
                    <a:lstStyle/>
                    <a:p>
                      <a:r>
                        <a:rPr lang="en-US" i="1" dirty="0" smtClean="0"/>
                        <a:t>  50%</a:t>
                      </a:r>
                      <a:endParaRPr lang="en-US" i="1" dirty="0"/>
                    </a:p>
                  </a:txBody>
                  <a:tcPr/>
                </a:tc>
                <a:tc>
                  <a:txBody>
                    <a:bodyPr/>
                    <a:lstStyle/>
                    <a:p>
                      <a:r>
                        <a:rPr lang="en-US" i="1" dirty="0" smtClean="0"/>
                        <a:t>  6</a:t>
                      </a:r>
                      <a:endParaRPr lang="en-US" i="1" dirty="0"/>
                    </a:p>
                  </a:txBody>
                  <a:tcPr/>
                </a:tc>
                <a:extLst>
                  <a:ext uri="{0D108BD9-81ED-4DB2-BD59-A6C34878D82A}">
                    <a16:rowId xmlns="" xmlns:a16="http://schemas.microsoft.com/office/drawing/2014/main" val="10006"/>
                  </a:ext>
                </a:extLst>
              </a:tr>
              <a:tr h="642905">
                <a:tc>
                  <a:txBody>
                    <a:bodyPr/>
                    <a:lstStyle/>
                    <a:p>
                      <a:r>
                        <a:rPr lang="en-US" b="1" dirty="0" smtClean="0"/>
                        <a:t>Employment</a:t>
                      </a:r>
                      <a:r>
                        <a:rPr lang="en-US" b="1" baseline="0" dirty="0" smtClean="0"/>
                        <a:t> discrimination (lost a job or source of income if self-employed)</a:t>
                      </a:r>
                      <a:endParaRPr lang="en-US" b="1" dirty="0"/>
                    </a:p>
                  </a:txBody>
                  <a:tcPr/>
                </a:tc>
                <a:tc>
                  <a:txBody>
                    <a:bodyPr/>
                    <a:lstStyle/>
                    <a:p>
                      <a:r>
                        <a:rPr lang="en-US" b="1" dirty="0" smtClean="0"/>
                        <a:t>15.7%</a:t>
                      </a:r>
                      <a:endParaRPr lang="en-US" b="1" dirty="0"/>
                    </a:p>
                  </a:txBody>
                  <a:tcPr/>
                </a:tc>
                <a:tc>
                  <a:txBody>
                    <a:bodyPr/>
                    <a:lstStyle/>
                    <a:p>
                      <a:r>
                        <a:rPr lang="en-US" b="1" dirty="0" smtClean="0"/>
                        <a:t>11</a:t>
                      </a:r>
                      <a:endParaRPr lang="en-US" b="1" dirty="0"/>
                    </a:p>
                  </a:txBody>
                  <a:tcPr/>
                </a:tc>
                <a:extLst>
                  <a:ext uri="{0D108BD9-81ED-4DB2-BD59-A6C34878D82A}">
                    <a16:rowId xmlns="" xmlns:a16="http://schemas.microsoft.com/office/drawing/2014/main" val="10007"/>
                  </a:ext>
                </a:extLst>
              </a:tr>
              <a:tr h="590413">
                <a:tc>
                  <a:txBody>
                    <a:bodyPr/>
                    <a:lstStyle/>
                    <a:p>
                      <a:r>
                        <a:rPr lang="en-US" i="1" dirty="0" smtClean="0"/>
                        <a:t>      Percent</a:t>
                      </a:r>
                      <a:r>
                        <a:rPr lang="en-US" i="1" baseline="0" dirty="0" smtClean="0"/>
                        <a:t> d</a:t>
                      </a:r>
                      <a:r>
                        <a:rPr lang="en-US" i="1" dirty="0" smtClean="0"/>
                        <a:t>ue</a:t>
                      </a:r>
                      <a:r>
                        <a:rPr lang="en-US" i="1" baseline="0" dirty="0" smtClean="0"/>
                        <a:t> to HIV status (wholly or in part)</a:t>
                      </a:r>
                    </a:p>
                  </a:txBody>
                  <a:tcPr/>
                </a:tc>
                <a:tc>
                  <a:txBody>
                    <a:bodyPr/>
                    <a:lstStyle/>
                    <a:p>
                      <a:r>
                        <a:rPr lang="en-US" i="1" dirty="0" smtClean="0"/>
                        <a:t>  27%</a:t>
                      </a:r>
                      <a:endParaRPr lang="en-US" i="1" dirty="0"/>
                    </a:p>
                  </a:txBody>
                  <a:tcPr/>
                </a:tc>
                <a:tc>
                  <a:txBody>
                    <a:bodyPr/>
                    <a:lstStyle/>
                    <a:p>
                      <a:r>
                        <a:rPr lang="en-US" i="1" dirty="0" smtClean="0"/>
                        <a:t>  3</a:t>
                      </a:r>
                      <a:endParaRPr lang="en-US" i="1" dirty="0"/>
                    </a:p>
                  </a:txBody>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1238589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United States People Living with HIV Caucus</a:t>
            </a:r>
          </a:p>
        </p:txBody>
      </p:sp>
      <p:pic>
        <p:nvPicPr>
          <p:cNvPr id="5" name="Content Placeholder 4" descr="1492446_640327982675903_1393184906_o.jpg"/>
          <p:cNvPicPr>
            <a:picLocks noGrp="1" noChangeAspect="1"/>
          </p:cNvPicPr>
          <p:nvPr>
            <p:ph sz="half" idx="1"/>
          </p:nvPr>
        </p:nvPicPr>
        <p:blipFill>
          <a:blip r:embed="rId2"/>
          <a:stretch>
            <a:fillRect/>
          </a:stretch>
        </p:blipFill>
        <p:spPr bwMode="auto">
          <a:xfrm>
            <a:off x="789839" y="5031449"/>
            <a:ext cx="4697412" cy="1518774"/>
          </a:xfrm>
          <a:prstGeom prst="rect">
            <a:avLst/>
          </a:prstGeom>
          <a:noFill/>
          <a:ln w="9525">
            <a:noFill/>
            <a:miter lim="800000"/>
            <a:headEnd/>
            <a:tailEnd/>
          </a:ln>
        </p:spPr>
      </p:pic>
      <p:sp>
        <p:nvSpPr>
          <p:cNvPr id="4" name="Content Placeholder 3"/>
          <p:cNvSpPr>
            <a:spLocks noGrp="1"/>
          </p:cNvSpPr>
          <p:nvPr>
            <p:ph sz="half" idx="2"/>
          </p:nvPr>
        </p:nvSpPr>
        <p:spPr>
          <a:xfrm>
            <a:off x="5963772" y="2178519"/>
            <a:ext cx="5670507" cy="4063927"/>
          </a:xfrm>
        </p:spPr>
        <p:txBody>
          <a:bodyPr>
            <a:normAutofit/>
          </a:bodyPr>
          <a:lstStyle/>
          <a:p>
            <a:r>
              <a:rPr lang="en-US" sz="4000" dirty="0"/>
              <a:t>The United States People Living with HIV Caucus (the HIV Caucus) has taken on the lead coordination of the Stigma Index as of 2016</a:t>
            </a:r>
          </a:p>
        </p:txBody>
      </p:sp>
      <p:pic>
        <p:nvPicPr>
          <p:cNvPr id="9" name="Picture 4" descr="C:\Documents and Settings\vjohnson\Local Settings\Temp\Temporary Directory 1 for USPLHIVLogo (2).zip\USPLHIV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88893" y="2029671"/>
            <a:ext cx="4698358" cy="2999873"/>
          </a:xfrm>
          <a:prstGeom prst="rect">
            <a:avLst/>
          </a:prstGeom>
          <a:noFill/>
        </p:spPr>
      </p:pic>
      <p:sp>
        <p:nvSpPr>
          <p:cNvPr id="7" name="TextBox 6"/>
          <p:cNvSpPr txBox="1"/>
          <p:nvPr/>
        </p:nvSpPr>
        <p:spPr>
          <a:xfrm>
            <a:off x="680320" y="6242446"/>
            <a:ext cx="4572000" cy="307777"/>
          </a:xfrm>
          <a:prstGeom prst="rect">
            <a:avLst/>
          </a:prstGeom>
          <a:noFill/>
        </p:spPr>
        <p:txBody>
          <a:bodyPr wrap="square" rtlCol="0">
            <a:spAutoFit/>
          </a:bodyPr>
          <a:lstStyle/>
          <a:p>
            <a:r>
              <a:rPr lang="en-US" sz="1400" dirty="0"/>
              <a:t> Photo credit: </a:t>
            </a:r>
            <a:r>
              <a:rPr lang="en-US" sz="1400" i="1" dirty="0" err="1"/>
              <a:t>Poz</a:t>
            </a:r>
            <a:r>
              <a:rPr lang="en-US" sz="1400" dirty="0"/>
              <a:t> Magazine (2013)</a:t>
            </a:r>
          </a:p>
        </p:txBody>
      </p:sp>
    </p:spTree>
    <p:extLst>
      <p:ext uri="{BB962C8B-B14F-4D97-AF65-F5344CB8AC3E}">
        <p14:creationId xmlns:p14="http://schemas.microsoft.com/office/powerpoint/2010/main" val="39191635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01516" y="0"/>
            <a:ext cx="8229600" cy="1143000"/>
          </a:xfrm>
        </p:spPr>
        <p:txBody>
          <a:bodyPr>
            <a:normAutofit/>
          </a:bodyPr>
          <a:lstStyle/>
          <a:p>
            <a:r>
              <a:rPr lang="en-US" b="1" dirty="0" smtClean="0"/>
              <a:t>Effects of Stigma and Discrimination</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45664160"/>
              </p:ext>
            </p:extLst>
          </p:nvPr>
        </p:nvGraphicFramePr>
        <p:xfrm>
          <a:off x="1347537" y="876997"/>
          <a:ext cx="9360568" cy="5788497"/>
        </p:xfrm>
        <a:graphic>
          <a:graphicData uri="http://schemas.openxmlformats.org/drawingml/2006/table">
            <a:tbl>
              <a:tblPr bandRow="1">
                <a:tableStyleId>{FABFCF23-3B69-468F-B69F-88F6DE6A72F2}</a:tableStyleId>
              </a:tblPr>
              <a:tblGrid>
                <a:gridCol w="5893691">
                  <a:extLst>
                    <a:ext uri="{9D8B030D-6E8A-4147-A177-3AD203B41FA5}">
                      <a16:colId xmlns="" xmlns:a16="http://schemas.microsoft.com/office/drawing/2014/main" val="20000"/>
                    </a:ext>
                  </a:extLst>
                </a:gridCol>
                <a:gridCol w="3466877">
                  <a:extLst>
                    <a:ext uri="{9D8B030D-6E8A-4147-A177-3AD203B41FA5}">
                      <a16:colId xmlns="" xmlns:a16="http://schemas.microsoft.com/office/drawing/2014/main" val="20001"/>
                    </a:ext>
                  </a:extLst>
                </a:gridCol>
              </a:tblGrid>
              <a:tr h="526227">
                <a:tc>
                  <a:txBody>
                    <a:bodyPr/>
                    <a:lstStyle/>
                    <a:p>
                      <a:r>
                        <a:rPr lang="en-US" sz="2000" dirty="0" smtClean="0"/>
                        <a:t>Depression</a:t>
                      </a:r>
                      <a:endParaRPr lang="en-US" sz="2000" dirty="0">
                        <a:solidFill>
                          <a:srgbClr val="000000"/>
                        </a:solidFill>
                      </a:endParaRPr>
                    </a:p>
                  </a:txBody>
                  <a:tcPr/>
                </a:tc>
                <a:tc>
                  <a:txBody>
                    <a:bodyPr/>
                    <a:lstStyle/>
                    <a:p>
                      <a:pPr algn="ctr"/>
                      <a:r>
                        <a:rPr lang="en-US" sz="2000" dirty="0" smtClean="0"/>
                        <a:t>59% (41)</a:t>
                      </a:r>
                      <a:endParaRPr lang="en-US" sz="2000" dirty="0">
                        <a:solidFill>
                          <a:srgbClr val="000000"/>
                        </a:solidFill>
                      </a:endParaRPr>
                    </a:p>
                  </a:txBody>
                  <a:tcPr/>
                </a:tc>
                <a:extLst>
                  <a:ext uri="{0D108BD9-81ED-4DB2-BD59-A6C34878D82A}">
                    <a16:rowId xmlns="" xmlns:a16="http://schemas.microsoft.com/office/drawing/2014/main" val="10000"/>
                  </a:ext>
                </a:extLst>
              </a:tr>
              <a:tr h="526227">
                <a:tc>
                  <a:txBody>
                    <a:bodyPr/>
                    <a:lstStyle/>
                    <a:p>
                      <a:r>
                        <a:rPr lang="en-US" sz="2000" dirty="0" smtClean="0"/>
                        <a:t>Anxiety</a:t>
                      </a:r>
                      <a:endParaRPr lang="en-US" sz="2000" dirty="0">
                        <a:solidFill>
                          <a:srgbClr val="000000"/>
                        </a:solidFill>
                      </a:endParaRPr>
                    </a:p>
                  </a:txBody>
                  <a:tcPr/>
                </a:tc>
                <a:tc>
                  <a:txBody>
                    <a:bodyPr/>
                    <a:lstStyle/>
                    <a:p>
                      <a:pPr algn="ctr"/>
                      <a:r>
                        <a:rPr lang="en-US" sz="2000" dirty="0" smtClean="0"/>
                        <a:t>47% (33)</a:t>
                      </a:r>
                      <a:endParaRPr lang="en-US" sz="2000" dirty="0">
                        <a:solidFill>
                          <a:srgbClr val="000000"/>
                        </a:solidFill>
                      </a:endParaRPr>
                    </a:p>
                  </a:txBody>
                  <a:tcPr/>
                </a:tc>
                <a:extLst>
                  <a:ext uri="{0D108BD9-81ED-4DB2-BD59-A6C34878D82A}">
                    <a16:rowId xmlns="" xmlns:a16="http://schemas.microsoft.com/office/drawing/2014/main" val="10001"/>
                  </a:ext>
                </a:extLst>
              </a:tr>
              <a:tr h="526227">
                <a:tc>
                  <a:txBody>
                    <a:bodyPr/>
                    <a:lstStyle/>
                    <a:p>
                      <a:r>
                        <a:rPr lang="en-US" sz="2000" dirty="0" smtClean="0"/>
                        <a:t>Withdrew from family or friends</a:t>
                      </a:r>
                      <a:endParaRPr lang="en-US" sz="2000" dirty="0">
                        <a:solidFill>
                          <a:srgbClr val="000000"/>
                        </a:solidFill>
                      </a:endParaRPr>
                    </a:p>
                  </a:txBody>
                  <a:tcPr/>
                </a:tc>
                <a:tc>
                  <a:txBody>
                    <a:bodyPr/>
                    <a:lstStyle/>
                    <a:p>
                      <a:pPr algn="ctr"/>
                      <a:r>
                        <a:rPr lang="en-US" sz="2000" dirty="0" smtClean="0"/>
                        <a:t>44% (31)</a:t>
                      </a:r>
                      <a:endParaRPr lang="en-US" sz="2000" dirty="0">
                        <a:solidFill>
                          <a:srgbClr val="000000"/>
                        </a:solidFill>
                      </a:endParaRPr>
                    </a:p>
                  </a:txBody>
                  <a:tcPr/>
                </a:tc>
                <a:extLst>
                  <a:ext uri="{0D108BD9-81ED-4DB2-BD59-A6C34878D82A}">
                    <a16:rowId xmlns="" xmlns:a16="http://schemas.microsoft.com/office/drawing/2014/main" val="10002"/>
                  </a:ext>
                </a:extLst>
              </a:tr>
              <a:tr h="526227">
                <a:tc>
                  <a:txBody>
                    <a:bodyPr/>
                    <a:lstStyle/>
                    <a:p>
                      <a:r>
                        <a:rPr lang="en-US" sz="2000" dirty="0" smtClean="0"/>
                        <a:t>Reduced exercise, physical activity, or sleep</a:t>
                      </a:r>
                      <a:endParaRPr lang="en-US" sz="2000" dirty="0">
                        <a:solidFill>
                          <a:srgbClr val="000000"/>
                        </a:solidFill>
                      </a:endParaRPr>
                    </a:p>
                  </a:txBody>
                  <a:tcPr/>
                </a:tc>
                <a:tc>
                  <a:txBody>
                    <a:bodyPr/>
                    <a:lstStyle/>
                    <a:p>
                      <a:pPr algn="ctr"/>
                      <a:r>
                        <a:rPr lang="en-US" sz="2000" dirty="0" smtClean="0"/>
                        <a:t>30% (21)</a:t>
                      </a:r>
                      <a:endParaRPr lang="en-US" sz="2000" dirty="0">
                        <a:solidFill>
                          <a:srgbClr val="000000"/>
                        </a:solidFill>
                      </a:endParaRPr>
                    </a:p>
                  </a:txBody>
                  <a:tcPr/>
                </a:tc>
                <a:extLst>
                  <a:ext uri="{0D108BD9-81ED-4DB2-BD59-A6C34878D82A}">
                    <a16:rowId xmlns="" xmlns:a16="http://schemas.microsoft.com/office/drawing/2014/main" val="10003"/>
                  </a:ext>
                </a:extLst>
              </a:tr>
              <a:tr h="526227">
                <a:tc>
                  <a:txBody>
                    <a:bodyPr/>
                    <a:lstStyle/>
                    <a:p>
                      <a:r>
                        <a:rPr lang="en-US" sz="2000" dirty="0" smtClean="0"/>
                        <a:t>Avoided social support</a:t>
                      </a:r>
                      <a:endParaRPr lang="en-US" sz="2000" dirty="0">
                        <a:solidFill>
                          <a:srgbClr val="000000"/>
                        </a:solidFill>
                      </a:endParaRPr>
                    </a:p>
                  </a:txBody>
                  <a:tcPr/>
                </a:tc>
                <a:tc>
                  <a:txBody>
                    <a:bodyPr/>
                    <a:lstStyle/>
                    <a:p>
                      <a:pPr algn="ctr"/>
                      <a:r>
                        <a:rPr lang="en-US" sz="2000" dirty="0" smtClean="0"/>
                        <a:t>23% (16)</a:t>
                      </a:r>
                      <a:endParaRPr lang="en-US" sz="2000" dirty="0">
                        <a:solidFill>
                          <a:srgbClr val="000000"/>
                        </a:solidFill>
                      </a:endParaRPr>
                    </a:p>
                  </a:txBody>
                  <a:tcPr/>
                </a:tc>
                <a:extLst>
                  <a:ext uri="{0D108BD9-81ED-4DB2-BD59-A6C34878D82A}">
                    <a16:rowId xmlns="" xmlns:a16="http://schemas.microsoft.com/office/drawing/2014/main" val="10004"/>
                  </a:ext>
                </a:extLst>
              </a:tr>
              <a:tr h="526227">
                <a:tc>
                  <a:txBody>
                    <a:bodyPr/>
                    <a:lstStyle/>
                    <a:p>
                      <a:r>
                        <a:rPr lang="en-US" sz="2000" dirty="0" smtClean="0"/>
                        <a:t>Increased drug or alcohol use</a:t>
                      </a:r>
                      <a:endParaRPr lang="en-US" sz="2000" dirty="0">
                        <a:solidFill>
                          <a:srgbClr val="000000"/>
                        </a:solidFill>
                      </a:endParaRPr>
                    </a:p>
                  </a:txBody>
                  <a:tcPr/>
                </a:tc>
                <a:tc>
                  <a:txBody>
                    <a:bodyPr/>
                    <a:lstStyle/>
                    <a:p>
                      <a:pPr algn="ctr"/>
                      <a:r>
                        <a:rPr lang="en-US" sz="2000" dirty="0" smtClean="0"/>
                        <a:t>21% (15)</a:t>
                      </a:r>
                      <a:endParaRPr lang="en-US" sz="2000" dirty="0">
                        <a:solidFill>
                          <a:srgbClr val="000000"/>
                        </a:solidFill>
                      </a:endParaRPr>
                    </a:p>
                  </a:txBody>
                  <a:tcPr/>
                </a:tc>
                <a:extLst>
                  <a:ext uri="{0D108BD9-81ED-4DB2-BD59-A6C34878D82A}">
                    <a16:rowId xmlns="" xmlns:a16="http://schemas.microsoft.com/office/drawing/2014/main" val="10005"/>
                  </a:ext>
                </a:extLst>
              </a:tr>
              <a:tr h="526227">
                <a:tc>
                  <a:txBody>
                    <a:bodyPr/>
                    <a:lstStyle/>
                    <a:p>
                      <a:r>
                        <a:rPr lang="en-US" sz="2000" dirty="0" smtClean="0"/>
                        <a:t>Withdrew from faith-based</a:t>
                      </a:r>
                      <a:r>
                        <a:rPr lang="en-US" sz="2000" baseline="0" dirty="0" smtClean="0"/>
                        <a:t> or spiritual support</a:t>
                      </a:r>
                      <a:endParaRPr lang="en-US" sz="2000" dirty="0">
                        <a:solidFill>
                          <a:srgbClr val="000000"/>
                        </a:solidFill>
                      </a:endParaRPr>
                    </a:p>
                  </a:txBody>
                  <a:tcPr/>
                </a:tc>
                <a:tc>
                  <a:txBody>
                    <a:bodyPr/>
                    <a:lstStyle/>
                    <a:p>
                      <a:pPr algn="ctr"/>
                      <a:r>
                        <a:rPr lang="en-US" sz="2000" dirty="0" smtClean="0"/>
                        <a:t>20% (14)</a:t>
                      </a:r>
                      <a:endParaRPr lang="en-US" sz="2000" dirty="0">
                        <a:solidFill>
                          <a:srgbClr val="000000"/>
                        </a:solidFill>
                      </a:endParaRPr>
                    </a:p>
                  </a:txBody>
                  <a:tcPr/>
                </a:tc>
                <a:extLst>
                  <a:ext uri="{0D108BD9-81ED-4DB2-BD59-A6C34878D82A}">
                    <a16:rowId xmlns="" xmlns:a16="http://schemas.microsoft.com/office/drawing/2014/main" val="10006"/>
                  </a:ext>
                </a:extLst>
              </a:tr>
              <a:tr h="526227">
                <a:tc>
                  <a:txBody>
                    <a:bodyPr/>
                    <a:lstStyle/>
                    <a:p>
                      <a:r>
                        <a:rPr lang="en-US" sz="2000" dirty="0" smtClean="0">
                          <a:solidFill>
                            <a:srgbClr val="000000"/>
                          </a:solidFill>
                        </a:rPr>
                        <a:t>Missed doses of medication</a:t>
                      </a:r>
                      <a:endParaRPr lang="en-US" sz="2000" dirty="0">
                        <a:solidFill>
                          <a:srgbClr val="000000"/>
                        </a:solidFill>
                      </a:endParaRPr>
                    </a:p>
                  </a:txBody>
                  <a:tcPr/>
                </a:tc>
                <a:tc>
                  <a:txBody>
                    <a:bodyPr/>
                    <a:lstStyle/>
                    <a:p>
                      <a:pPr algn="ctr"/>
                      <a:r>
                        <a:rPr lang="en-US" sz="2000" dirty="0" smtClean="0">
                          <a:solidFill>
                            <a:srgbClr val="000000"/>
                          </a:solidFill>
                        </a:rPr>
                        <a:t>17% (12) </a:t>
                      </a:r>
                      <a:endParaRPr lang="en-US" sz="2000" dirty="0">
                        <a:solidFill>
                          <a:srgbClr val="000000"/>
                        </a:solidFill>
                      </a:endParaRPr>
                    </a:p>
                  </a:txBody>
                  <a:tcPr/>
                </a:tc>
                <a:extLst>
                  <a:ext uri="{0D108BD9-81ED-4DB2-BD59-A6C34878D82A}">
                    <a16:rowId xmlns="" xmlns:a16="http://schemas.microsoft.com/office/drawing/2014/main" val="10007"/>
                  </a:ext>
                </a:extLst>
              </a:tr>
              <a:tr h="526227">
                <a:tc>
                  <a:txBody>
                    <a:bodyPr/>
                    <a:lstStyle/>
                    <a:p>
                      <a:r>
                        <a:rPr lang="en-US" sz="2000" dirty="0" smtClean="0"/>
                        <a:t>Income loss</a:t>
                      </a:r>
                      <a:endParaRPr lang="en-US" sz="2000" dirty="0">
                        <a:solidFill>
                          <a:srgbClr val="000000"/>
                        </a:solidFill>
                      </a:endParaRPr>
                    </a:p>
                  </a:txBody>
                  <a:tcPr/>
                </a:tc>
                <a:tc>
                  <a:txBody>
                    <a:bodyPr/>
                    <a:lstStyle/>
                    <a:p>
                      <a:pPr algn="ctr"/>
                      <a:r>
                        <a:rPr lang="en-US" sz="2000" dirty="0" smtClean="0"/>
                        <a:t>11% (8)</a:t>
                      </a:r>
                      <a:endParaRPr lang="en-US" sz="2000" dirty="0">
                        <a:solidFill>
                          <a:srgbClr val="000000"/>
                        </a:solidFill>
                      </a:endParaRPr>
                    </a:p>
                  </a:txBody>
                  <a:tcPr/>
                </a:tc>
                <a:extLst>
                  <a:ext uri="{0D108BD9-81ED-4DB2-BD59-A6C34878D82A}">
                    <a16:rowId xmlns="" xmlns:a16="http://schemas.microsoft.com/office/drawing/2014/main" val="10008"/>
                  </a:ext>
                </a:extLst>
              </a:tr>
              <a:tr h="526227">
                <a:tc>
                  <a:txBody>
                    <a:bodyPr/>
                    <a:lstStyle/>
                    <a:p>
                      <a:r>
                        <a:rPr lang="en-US" sz="2000" dirty="0" smtClean="0">
                          <a:solidFill>
                            <a:srgbClr val="000000"/>
                          </a:solidFill>
                        </a:rPr>
                        <a:t>Avoided</a:t>
                      </a:r>
                      <a:r>
                        <a:rPr lang="en-US" sz="2000" baseline="0" dirty="0" smtClean="0">
                          <a:solidFill>
                            <a:srgbClr val="000000"/>
                          </a:solidFill>
                        </a:rPr>
                        <a:t> health care</a:t>
                      </a:r>
                      <a:endParaRPr lang="en-US" sz="2000" dirty="0">
                        <a:solidFill>
                          <a:srgbClr val="000000"/>
                        </a:solidFill>
                      </a:endParaRPr>
                    </a:p>
                  </a:txBody>
                  <a:tcPr/>
                </a:tc>
                <a:tc>
                  <a:txBody>
                    <a:bodyPr/>
                    <a:lstStyle/>
                    <a:p>
                      <a:pPr algn="ctr"/>
                      <a:r>
                        <a:rPr lang="en-US" sz="2000" dirty="0" smtClean="0">
                          <a:solidFill>
                            <a:srgbClr val="000000"/>
                          </a:solidFill>
                        </a:rPr>
                        <a:t>11% (8)</a:t>
                      </a:r>
                      <a:endParaRPr lang="en-US" sz="2000" dirty="0">
                        <a:solidFill>
                          <a:srgbClr val="000000"/>
                        </a:solidFill>
                      </a:endParaRPr>
                    </a:p>
                  </a:txBody>
                  <a:tcPr/>
                </a:tc>
                <a:extLst>
                  <a:ext uri="{0D108BD9-81ED-4DB2-BD59-A6C34878D82A}">
                    <a16:rowId xmlns="" xmlns:a16="http://schemas.microsoft.com/office/drawing/2014/main" val="10009"/>
                  </a:ext>
                </a:extLst>
              </a:tr>
              <a:tr h="526227">
                <a:tc>
                  <a:txBody>
                    <a:bodyPr/>
                    <a:lstStyle/>
                    <a:p>
                      <a:r>
                        <a:rPr lang="en-US" sz="2000" dirty="0" smtClean="0"/>
                        <a:t>Missed days of school or work</a:t>
                      </a:r>
                      <a:endParaRPr lang="en-US" sz="2000" dirty="0">
                        <a:solidFill>
                          <a:srgbClr val="000000"/>
                        </a:solidFill>
                      </a:endParaRPr>
                    </a:p>
                  </a:txBody>
                  <a:tcPr/>
                </a:tc>
                <a:tc>
                  <a:txBody>
                    <a:bodyPr/>
                    <a:lstStyle/>
                    <a:p>
                      <a:pPr algn="ctr"/>
                      <a:r>
                        <a:rPr lang="en-US" sz="2000" dirty="0" smtClean="0"/>
                        <a:t>9% (6)</a:t>
                      </a:r>
                      <a:endParaRPr lang="en-US" sz="2000" dirty="0">
                        <a:solidFill>
                          <a:srgbClr val="000000"/>
                        </a:solidFill>
                      </a:endParaRPr>
                    </a:p>
                  </a:txBody>
                  <a:tcPr/>
                </a:tc>
                <a:extLst>
                  <a:ext uri="{0D108BD9-81ED-4DB2-BD59-A6C34878D82A}">
                    <a16:rowId xmlns="" xmlns:a16="http://schemas.microsoft.com/office/drawing/2014/main" val="10010"/>
                  </a:ext>
                </a:extLst>
              </a:tr>
            </a:tbl>
          </a:graphicData>
        </a:graphic>
      </p:graphicFrame>
    </p:spTree>
    <p:extLst>
      <p:ext uri="{BB962C8B-B14F-4D97-AF65-F5344CB8AC3E}">
        <p14:creationId xmlns:p14="http://schemas.microsoft.com/office/powerpoint/2010/main" val="16952405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endParaRPr lang="en-US" dirty="0"/>
          </a:p>
        </p:txBody>
      </p:sp>
      <p:pic>
        <p:nvPicPr>
          <p:cNvPr id="122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96214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74800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liberalamerica.org/wp-content/uploads/2015/09/Cop-Gave-Ticket-To-Woman-For-Having-HIV-YouTub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7251" y="1681758"/>
            <a:ext cx="4463737" cy="2250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Year 2 Plans: Applying the Results</a:t>
            </a:r>
            <a:endParaRPr lang="en-US" dirty="0"/>
          </a:p>
        </p:txBody>
      </p:sp>
      <p:sp>
        <p:nvSpPr>
          <p:cNvPr id="3" name="Content Placeholder 2"/>
          <p:cNvSpPr>
            <a:spLocks noGrp="1"/>
          </p:cNvSpPr>
          <p:nvPr>
            <p:ph sz="half" idx="1"/>
          </p:nvPr>
        </p:nvSpPr>
        <p:spPr/>
        <p:txBody>
          <a:bodyPr/>
          <a:lstStyle/>
          <a:p>
            <a:r>
              <a:rPr lang="en-US" dirty="0" smtClean="0"/>
              <a:t>Develop Policy Agenda around:</a:t>
            </a:r>
          </a:p>
          <a:p>
            <a:pPr lvl="1"/>
            <a:r>
              <a:rPr lang="en-US" dirty="0" smtClean="0"/>
              <a:t>Rights advocacy and defense</a:t>
            </a:r>
          </a:p>
          <a:p>
            <a:pPr lvl="1"/>
            <a:r>
              <a:rPr lang="en-US" dirty="0" smtClean="0"/>
              <a:t>Equity knowledge promotion</a:t>
            </a:r>
          </a:p>
          <a:p>
            <a:pPr lvl="1"/>
            <a:r>
              <a:rPr lang="en-US" dirty="0" smtClean="0"/>
              <a:t>Trans* and cis-women</a:t>
            </a:r>
          </a:p>
          <a:p>
            <a:pPr lvl="1"/>
            <a:endParaRPr lang="en-US" dirty="0" smtClean="0"/>
          </a:p>
          <a:p>
            <a:r>
              <a:rPr lang="en-US" dirty="0" smtClean="0"/>
              <a:t>Advisory group consists of 20 now-active local people living with HIV </a:t>
            </a:r>
          </a:p>
          <a:p>
            <a:pPr lvl="1"/>
            <a:r>
              <a:rPr lang="en-US" dirty="0" smtClean="0"/>
              <a:t>New coalitions of trans* women, and youth </a:t>
            </a:r>
          </a:p>
          <a:p>
            <a:pPr lvl="1"/>
            <a:endParaRPr lang="en-US" dirty="0"/>
          </a:p>
        </p:txBody>
      </p:sp>
      <p:pic>
        <p:nvPicPr>
          <p:cNvPr id="5" name="Picture 2" descr="http://www.occupy.com/sites/default/files/medialibrary/detroitwater1.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329225" y="3932683"/>
            <a:ext cx="4700588" cy="26440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i.huffpost.com/gen/797358/images/o-POLICE-HIV-facebook.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65493" y="1681758"/>
            <a:ext cx="3074524" cy="225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9775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743612960"/>
              </p:ext>
            </p:extLst>
          </p:nvPr>
        </p:nvGraphicFramePr>
        <p:xfrm>
          <a:off x="625640" y="1143000"/>
          <a:ext cx="11117180" cy="5334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a:spLocks noGrp="1"/>
          </p:cNvSpPr>
          <p:nvPr>
            <p:ph type="title"/>
          </p:nvPr>
        </p:nvSpPr>
        <p:spPr>
          <a:xfrm>
            <a:off x="2366211" y="0"/>
            <a:ext cx="8229600" cy="1143000"/>
          </a:xfrm>
        </p:spPr>
        <p:txBody>
          <a:bodyPr>
            <a:normAutofit/>
          </a:bodyPr>
          <a:lstStyle/>
          <a:p>
            <a:r>
              <a:rPr lang="en-US" dirty="0"/>
              <a:t>Activities of Resilience and Support</a:t>
            </a:r>
          </a:p>
        </p:txBody>
      </p:sp>
    </p:spTree>
    <p:extLst>
      <p:ext uri="{BB962C8B-B14F-4D97-AF65-F5344CB8AC3E}">
        <p14:creationId xmlns:p14="http://schemas.microsoft.com/office/powerpoint/2010/main" val="41657877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794920" y="104489"/>
            <a:ext cx="8229600" cy="715962"/>
          </a:xfrm>
          <a:prstGeom prst="rect">
            <a:avLst/>
          </a:prstGeom>
        </p:spPr>
        <p:txBody>
          <a:bodyPr>
            <a:normAutofit fontScale="97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latin typeface="Arial" pitchFamily="34" charset="0"/>
                <a:cs typeface="Arial" pitchFamily="34" charset="0"/>
              </a:rPr>
              <a:t>Timeline</a:t>
            </a:r>
            <a:endParaRPr lang="en-GB" dirty="0">
              <a:latin typeface="Arial" pitchFamily="34" charset="0"/>
              <a:cs typeface="Arial" pitchFamily="34" charset="0"/>
            </a:endParaRPr>
          </a:p>
        </p:txBody>
      </p:sp>
      <p:cxnSp>
        <p:nvCxnSpPr>
          <p:cNvPr id="5" name="Straight Connector 4"/>
          <p:cNvCxnSpPr/>
          <p:nvPr/>
        </p:nvCxnSpPr>
        <p:spPr>
          <a:xfrm flipV="1">
            <a:off x="2846244" y="2491811"/>
            <a:ext cx="6674427" cy="37615"/>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46244" y="4142879"/>
            <a:ext cx="67168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795155" y="5982794"/>
            <a:ext cx="6819033"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386467" y="869629"/>
            <a:ext cx="3075870" cy="461665"/>
          </a:xfrm>
          <a:prstGeom prst="rect">
            <a:avLst/>
          </a:prstGeom>
          <a:noFill/>
        </p:spPr>
        <p:txBody>
          <a:bodyPr wrap="square" rtlCol="0">
            <a:spAutoFit/>
          </a:bodyPr>
          <a:lstStyle/>
          <a:p>
            <a:r>
              <a:rPr lang="en-US" sz="2400" b="1" dirty="0"/>
              <a:t>January  - June</a:t>
            </a:r>
          </a:p>
        </p:txBody>
      </p:sp>
      <p:sp>
        <p:nvSpPr>
          <p:cNvPr id="13" name="TextBox 12"/>
          <p:cNvSpPr txBox="1"/>
          <p:nvPr/>
        </p:nvSpPr>
        <p:spPr>
          <a:xfrm>
            <a:off x="2447947" y="1554109"/>
            <a:ext cx="1127413"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smtClean="0"/>
              <a:t>Establish </a:t>
            </a:r>
            <a:r>
              <a:rPr lang="en-US" sz="1400" dirty="0"/>
              <a:t>National Steering Committee</a:t>
            </a:r>
          </a:p>
        </p:txBody>
      </p:sp>
      <p:sp>
        <p:nvSpPr>
          <p:cNvPr id="15" name="TextBox 14"/>
          <p:cNvSpPr txBox="1"/>
          <p:nvPr/>
        </p:nvSpPr>
        <p:spPr>
          <a:xfrm>
            <a:off x="3658991" y="1984996"/>
            <a:ext cx="2107108"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a:t>Finalize Implementation Plan</a:t>
            </a:r>
          </a:p>
        </p:txBody>
      </p:sp>
      <p:sp>
        <p:nvSpPr>
          <p:cNvPr id="18" name="TextBox 17"/>
          <p:cNvSpPr txBox="1"/>
          <p:nvPr/>
        </p:nvSpPr>
        <p:spPr>
          <a:xfrm>
            <a:off x="6658861" y="869629"/>
            <a:ext cx="3092163" cy="461665"/>
          </a:xfrm>
          <a:prstGeom prst="rect">
            <a:avLst/>
          </a:prstGeom>
          <a:noFill/>
        </p:spPr>
        <p:txBody>
          <a:bodyPr wrap="square" rtlCol="0">
            <a:spAutoFit/>
          </a:bodyPr>
          <a:lstStyle/>
          <a:p>
            <a:r>
              <a:rPr lang="en-US" sz="2400" b="1" dirty="0"/>
              <a:t>July  - December</a:t>
            </a:r>
          </a:p>
        </p:txBody>
      </p:sp>
      <p:sp>
        <p:nvSpPr>
          <p:cNvPr id="20" name="TextBox 19"/>
          <p:cNvSpPr txBox="1"/>
          <p:nvPr/>
        </p:nvSpPr>
        <p:spPr>
          <a:xfrm>
            <a:off x="6658861" y="1702179"/>
            <a:ext cx="3741941" cy="307777"/>
          </a:xfrm>
          <a:prstGeom prst="rect">
            <a:avLst/>
          </a:prstGeom>
          <a:solidFill>
            <a:srgbClr val="FFFF00"/>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400" b="1" u="sng" dirty="0"/>
              <a:t>Site 1</a:t>
            </a:r>
            <a:r>
              <a:rPr lang="en-US" sz="1400" b="1" dirty="0"/>
              <a:t>: </a:t>
            </a:r>
            <a:r>
              <a:rPr lang="en-US" sz="1400" dirty="0"/>
              <a:t>Implementation and data analysis</a:t>
            </a:r>
          </a:p>
        </p:txBody>
      </p:sp>
      <p:sp>
        <p:nvSpPr>
          <p:cNvPr id="26" name="TextBox 25"/>
          <p:cNvSpPr txBox="1"/>
          <p:nvPr/>
        </p:nvSpPr>
        <p:spPr>
          <a:xfrm>
            <a:off x="7647752" y="2172612"/>
            <a:ext cx="2753050" cy="307777"/>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b="1" u="sng" dirty="0"/>
              <a:t>Site 2</a:t>
            </a:r>
            <a:r>
              <a:rPr lang="en-US" sz="1400" b="1" dirty="0"/>
              <a:t>: </a:t>
            </a:r>
            <a:r>
              <a:rPr lang="en-US" sz="1400" dirty="0"/>
              <a:t>Implementation</a:t>
            </a:r>
          </a:p>
        </p:txBody>
      </p:sp>
      <p:sp>
        <p:nvSpPr>
          <p:cNvPr id="32" name="TextBox 31"/>
          <p:cNvSpPr txBox="1"/>
          <p:nvPr/>
        </p:nvSpPr>
        <p:spPr>
          <a:xfrm>
            <a:off x="899086" y="1575347"/>
            <a:ext cx="1393945" cy="461665"/>
          </a:xfrm>
          <a:prstGeom prst="rect">
            <a:avLst/>
          </a:prstGeom>
          <a:noFill/>
        </p:spPr>
        <p:txBody>
          <a:bodyPr wrap="square" rtlCol="0">
            <a:spAutoFit/>
          </a:bodyPr>
          <a:lstStyle/>
          <a:p>
            <a:r>
              <a:rPr lang="en-US" sz="2400" b="1" dirty="0"/>
              <a:t>2013</a:t>
            </a:r>
          </a:p>
        </p:txBody>
      </p:sp>
      <p:sp>
        <p:nvSpPr>
          <p:cNvPr id="33" name="TextBox 32"/>
          <p:cNvSpPr txBox="1"/>
          <p:nvPr/>
        </p:nvSpPr>
        <p:spPr>
          <a:xfrm>
            <a:off x="899086" y="3239204"/>
            <a:ext cx="946920" cy="461665"/>
          </a:xfrm>
          <a:prstGeom prst="rect">
            <a:avLst/>
          </a:prstGeom>
          <a:noFill/>
        </p:spPr>
        <p:txBody>
          <a:bodyPr wrap="square" rtlCol="0">
            <a:spAutoFit/>
          </a:bodyPr>
          <a:lstStyle/>
          <a:p>
            <a:r>
              <a:rPr lang="en-US" sz="2400" b="1" dirty="0"/>
              <a:t>2014</a:t>
            </a:r>
          </a:p>
        </p:txBody>
      </p:sp>
      <p:sp>
        <p:nvSpPr>
          <p:cNvPr id="34" name="TextBox 33"/>
          <p:cNvSpPr txBox="1"/>
          <p:nvPr/>
        </p:nvSpPr>
        <p:spPr>
          <a:xfrm>
            <a:off x="914845" y="4813943"/>
            <a:ext cx="997124" cy="461665"/>
          </a:xfrm>
          <a:prstGeom prst="rect">
            <a:avLst/>
          </a:prstGeom>
          <a:noFill/>
        </p:spPr>
        <p:txBody>
          <a:bodyPr wrap="square" rtlCol="0">
            <a:spAutoFit/>
          </a:bodyPr>
          <a:lstStyle/>
          <a:p>
            <a:r>
              <a:rPr lang="en-US" sz="2400" b="1" dirty="0"/>
              <a:t>2015</a:t>
            </a:r>
          </a:p>
        </p:txBody>
      </p:sp>
      <p:sp>
        <p:nvSpPr>
          <p:cNvPr id="36" name="TextBox 35"/>
          <p:cNvSpPr txBox="1"/>
          <p:nvPr/>
        </p:nvSpPr>
        <p:spPr>
          <a:xfrm>
            <a:off x="2485894" y="3215170"/>
            <a:ext cx="3938198"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400" b="1" u="sng" dirty="0"/>
              <a:t>Site 1</a:t>
            </a:r>
            <a:r>
              <a:rPr lang="en-US" sz="1400" b="1" dirty="0"/>
              <a:t>: </a:t>
            </a:r>
            <a:r>
              <a:rPr lang="en-US" sz="1400" dirty="0"/>
              <a:t>Advocacy training and planning</a:t>
            </a:r>
          </a:p>
        </p:txBody>
      </p:sp>
      <p:sp>
        <p:nvSpPr>
          <p:cNvPr id="37" name="TextBox 36"/>
          <p:cNvSpPr txBox="1"/>
          <p:nvPr/>
        </p:nvSpPr>
        <p:spPr>
          <a:xfrm>
            <a:off x="2447947" y="4011623"/>
            <a:ext cx="4210914"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b="1" u="sng" dirty="0"/>
              <a:t>Sites 3-5</a:t>
            </a:r>
            <a:r>
              <a:rPr lang="en-US" sz="1400" b="1" dirty="0"/>
              <a:t>: </a:t>
            </a:r>
            <a:r>
              <a:rPr lang="en-US" sz="1400" dirty="0"/>
              <a:t>Implementation and data analysis</a:t>
            </a:r>
          </a:p>
        </p:txBody>
      </p:sp>
      <p:sp>
        <p:nvSpPr>
          <p:cNvPr id="38" name="TextBox 37"/>
          <p:cNvSpPr txBox="1"/>
          <p:nvPr/>
        </p:nvSpPr>
        <p:spPr>
          <a:xfrm>
            <a:off x="4964976" y="3625399"/>
            <a:ext cx="3591842"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b="1" u="sng" dirty="0"/>
              <a:t>Site 2</a:t>
            </a:r>
            <a:r>
              <a:rPr lang="en-US" sz="1400" b="1" dirty="0"/>
              <a:t>: </a:t>
            </a:r>
            <a:r>
              <a:rPr lang="en-US" sz="1400" dirty="0"/>
              <a:t>Advocacy training and planning</a:t>
            </a:r>
          </a:p>
        </p:txBody>
      </p:sp>
      <p:sp>
        <p:nvSpPr>
          <p:cNvPr id="39" name="TextBox 38"/>
          <p:cNvSpPr txBox="1"/>
          <p:nvPr/>
        </p:nvSpPr>
        <p:spPr>
          <a:xfrm>
            <a:off x="6702655" y="3239204"/>
            <a:ext cx="4807601" cy="307777"/>
          </a:xfrm>
          <a:prstGeom prst="rect">
            <a:avLst/>
          </a:prstGeom>
          <a:solidFill>
            <a:srgbClr val="FFFF00"/>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400" b="1" u="sng" dirty="0"/>
              <a:t>Site 1</a:t>
            </a:r>
            <a:r>
              <a:rPr lang="en-US" sz="1400" b="1" dirty="0"/>
              <a:t>: </a:t>
            </a:r>
            <a:r>
              <a:rPr lang="en-US" sz="1400" dirty="0"/>
              <a:t>Community-led advocacy work</a:t>
            </a:r>
          </a:p>
        </p:txBody>
      </p:sp>
      <p:sp>
        <p:nvSpPr>
          <p:cNvPr id="42" name="TextBox 41"/>
          <p:cNvSpPr txBox="1"/>
          <p:nvPr/>
        </p:nvSpPr>
        <p:spPr>
          <a:xfrm>
            <a:off x="2459203" y="5280443"/>
            <a:ext cx="3575554"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b="1" u="sng" dirty="0"/>
              <a:t>Site 2</a:t>
            </a:r>
            <a:r>
              <a:rPr lang="en-US" sz="1400" b="1" dirty="0"/>
              <a:t>: </a:t>
            </a:r>
            <a:r>
              <a:rPr lang="en-US" sz="1400" dirty="0"/>
              <a:t>Community-led advocacy work</a:t>
            </a:r>
          </a:p>
        </p:txBody>
      </p:sp>
      <p:sp>
        <p:nvSpPr>
          <p:cNvPr id="43" name="TextBox 42"/>
          <p:cNvSpPr txBox="1"/>
          <p:nvPr/>
        </p:nvSpPr>
        <p:spPr>
          <a:xfrm>
            <a:off x="6756592" y="4023657"/>
            <a:ext cx="4753663" cy="307777"/>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b="1" u="sng" dirty="0"/>
              <a:t>Sites 3-5</a:t>
            </a:r>
            <a:r>
              <a:rPr lang="en-US" sz="1400" b="1" dirty="0"/>
              <a:t>: </a:t>
            </a:r>
            <a:r>
              <a:rPr lang="en-US" sz="1400" dirty="0"/>
              <a:t>Advocacy training and planning</a:t>
            </a:r>
          </a:p>
        </p:txBody>
      </p:sp>
      <p:sp>
        <p:nvSpPr>
          <p:cNvPr id="45" name="TextBox 44"/>
          <p:cNvSpPr txBox="1"/>
          <p:nvPr/>
        </p:nvSpPr>
        <p:spPr>
          <a:xfrm>
            <a:off x="2461074" y="5675017"/>
            <a:ext cx="4091131"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b="1" u="sng" dirty="0"/>
              <a:t>Sites 3-5</a:t>
            </a:r>
            <a:r>
              <a:rPr lang="en-US" sz="1400" b="1" dirty="0"/>
              <a:t>: </a:t>
            </a:r>
            <a:r>
              <a:rPr lang="en-US" sz="1400" dirty="0"/>
              <a:t>Community-led advocacy work</a:t>
            </a:r>
          </a:p>
        </p:txBody>
      </p:sp>
      <p:sp>
        <p:nvSpPr>
          <p:cNvPr id="46" name="TextBox 45"/>
          <p:cNvSpPr txBox="1"/>
          <p:nvPr/>
        </p:nvSpPr>
        <p:spPr>
          <a:xfrm>
            <a:off x="2459203" y="3622425"/>
            <a:ext cx="230505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b="1" u="sng" dirty="0"/>
              <a:t>Site 2</a:t>
            </a:r>
            <a:r>
              <a:rPr lang="en-US" sz="1400" b="1" dirty="0"/>
              <a:t>: </a:t>
            </a:r>
            <a:r>
              <a:rPr lang="en-US" sz="1400" dirty="0"/>
              <a:t>Data analysis</a:t>
            </a:r>
          </a:p>
        </p:txBody>
      </p:sp>
      <p:sp>
        <p:nvSpPr>
          <p:cNvPr id="48" name="TextBox 47"/>
          <p:cNvSpPr txBox="1"/>
          <p:nvPr/>
        </p:nvSpPr>
        <p:spPr>
          <a:xfrm>
            <a:off x="8764789" y="3643781"/>
            <a:ext cx="2745467" cy="307777"/>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400" b="1" u="sng" dirty="0"/>
              <a:t>Site 2</a:t>
            </a:r>
            <a:r>
              <a:rPr lang="en-US" sz="1400" b="1" dirty="0"/>
              <a:t>: </a:t>
            </a:r>
            <a:r>
              <a:rPr lang="en-US" sz="1400" dirty="0"/>
              <a:t>Advocacy work</a:t>
            </a:r>
          </a:p>
        </p:txBody>
      </p:sp>
      <p:sp>
        <p:nvSpPr>
          <p:cNvPr id="51" name="TextBox 50"/>
          <p:cNvSpPr txBox="1"/>
          <p:nvPr/>
        </p:nvSpPr>
        <p:spPr>
          <a:xfrm>
            <a:off x="2447947" y="4858056"/>
            <a:ext cx="3244565"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b="1" u="sng" dirty="0"/>
              <a:t>National</a:t>
            </a:r>
            <a:r>
              <a:rPr lang="en-US" sz="1400" b="1" dirty="0"/>
              <a:t>: </a:t>
            </a:r>
            <a:r>
              <a:rPr lang="en-US" sz="1400" dirty="0"/>
              <a:t>Data analysis</a:t>
            </a:r>
          </a:p>
        </p:txBody>
      </p:sp>
      <p:sp>
        <p:nvSpPr>
          <p:cNvPr id="52" name="TextBox 51"/>
          <p:cNvSpPr txBox="1"/>
          <p:nvPr/>
        </p:nvSpPr>
        <p:spPr>
          <a:xfrm>
            <a:off x="6736862" y="5009242"/>
            <a:ext cx="3100258" cy="954107"/>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b="1" u="sng" dirty="0"/>
              <a:t>National</a:t>
            </a:r>
            <a:endParaRPr lang="en-US" sz="1400" b="1" dirty="0"/>
          </a:p>
          <a:p>
            <a:r>
              <a:rPr lang="en-US" sz="1400" dirty="0"/>
              <a:t>Advocacy training</a:t>
            </a:r>
          </a:p>
          <a:p>
            <a:r>
              <a:rPr lang="en-US" sz="1400" dirty="0"/>
              <a:t>Advocacy planning</a:t>
            </a:r>
          </a:p>
          <a:p>
            <a:r>
              <a:rPr lang="en-US" sz="1400" dirty="0"/>
              <a:t>Community-led advocacy work</a:t>
            </a:r>
          </a:p>
        </p:txBody>
      </p:sp>
      <p:sp>
        <p:nvSpPr>
          <p:cNvPr id="27" name="Text Box 3"/>
          <p:cNvSpPr txBox="1">
            <a:spLocks noChangeArrowheads="1"/>
          </p:cNvSpPr>
          <p:nvPr/>
        </p:nvSpPr>
        <p:spPr bwMode="auto">
          <a:xfrm>
            <a:off x="9837120" y="6417315"/>
            <a:ext cx="503892" cy="36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2452" rIns="81639" bIns="42452"/>
          <a:lstStyle/>
          <a:p>
            <a:pPr algn="r">
              <a:lnSpc>
                <a:spcPct val="100000"/>
              </a:lnSpc>
              <a:buClrTx/>
              <a:buFontTx/>
              <a:buNone/>
            </a:pPr>
            <a:fld id="{D5248BAD-559D-4A56-B614-558D0CBDD59D}" type="slidenum">
              <a:rPr lang="en-US" sz="1300" b="1">
                <a:solidFill>
                  <a:srgbClr val="7F7F7F"/>
                </a:solidFill>
                <a:latin typeface="Calibri" pitchFamily="34" charset="0"/>
              </a:rPr>
              <a:pPr algn="r">
                <a:lnSpc>
                  <a:spcPct val="100000"/>
                </a:lnSpc>
                <a:buClrTx/>
                <a:buFontTx/>
                <a:buNone/>
              </a:pPr>
              <a:t>24</a:t>
            </a:fld>
            <a:endParaRPr lang="en-US" sz="1300" b="1" dirty="0">
              <a:solidFill>
                <a:srgbClr val="7F7F7F"/>
              </a:solidFill>
              <a:latin typeface="Calibri" pitchFamily="34" charset="0"/>
            </a:endParaRPr>
          </a:p>
        </p:txBody>
      </p:sp>
    </p:spTree>
    <p:extLst>
      <p:ext uri="{BB962C8B-B14F-4D97-AF65-F5344CB8AC3E}">
        <p14:creationId xmlns:p14="http://schemas.microsoft.com/office/powerpoint/2010/main" val="7991029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Status - Stigma Index Sites </a:t>
            </a:r>
            <a:endParaRPr lang="en-US" dirty="0"/>
          </a:p>
        </p:txBody>
      </p:sp>
      <p:sp>
        <p:nvSpPr>
          <p:cNvPr id="3" name="Content Placeholder 2"/>
          <p:cNvSpPr>
            <a:spLocks noGrp="1"/>
          </p:cNvSpPr>
          <p:nvPr>
            <p:ph sz="half" idx="1"/>
          </p:nvPr>
        </p:nvSpPr>
        <p:spPr>
          <a:xfrm>
            <a:off x="680319" y="2336872"/>
            <a:ext cx="5118901" cy="4184243"/>
          </a:xfrm>
        </p:spPr>
        <p:txBody>
          <a:bodyPr>
            <a:normAutofit fontScale="92500"/>
          </a:bodyPr>
          <a:lstStyle/>
          <a:p>
            <a:r>
              <a:rPr lang="en-US" sz="2800" dirty="0" smtClean="0"/>
              <a:t>Stigma Index Implementation:</a:t>
            </a:r>
          </a:p>
          <a:p>
            <a:pPr lvl="1"/>
            <a:r>
              <a:rPr lang="en-US" sz="2800" dirty="0" smtClean="0"/>
              <a:t>Louisiana (first phase)</a:t>
            </a:r>
          </a:p>
          <a:p>
            <a:pPr lvl="1"/>
            <a:r>
              <a:rPr lang="en-US" sz="2800" dirty="0" smtClean="0"/>
              <a:t>New Jersey </a:t>
            </a:r>
          </a:p>
          <a:p>
            <a:pPr lvl="1"/>
            <a:r>
              <a:rPr lang="en-US" sz="2800" dirty="0" smtClean="0"/>
              <a:t>Alaska</a:t>
            </a:r>
          </a:p>
          <a:p>
            <a:pPr lvl="1"/>
            <a:r>
              <a:rPr lang="en-US" sz="2800" dirty="0" smtClean="0"/>
              <a:t>New York City</a:t>
            </a:r>
          </a:p>
          <a:p>
            <a:r>
              <a:rPr lang="en-US" sz="2800" dirty="0" smtClean="0"/>
              <a:t>Training covered intercultural and health communication, as well as ethics and qualitative research methods</a:t>
            </a:r>
            <a:endParaRPr lang="en-US" sz="2800" dirty="0"/>
          </a:p>
        </p:txBody>
      </p:sp>
      <p:pic>
        <p:nvPicPr>
          <p:cNvPr id="5122" name="Picture 2" descr="http://www.progressiverailroading.com/graphics/large/0314prLA.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35814" y="4420460"/>
            <a:ext cx="3591771" cy="179566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enchantedlearning.com/usa/states/newjersey/map.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5457" y="2434344"/>
            <a:ext cx="2660378" cy="378178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unaids.org/sites/default/files/en/media/unaids/contentassets/dataimport/featurestories/fullstoryimport/080828_stigmaindex_2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5815" y="2434344"/>
            <a:ext cx="2829642" cy="1980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24097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latin typeface="Apple Chancery"/>
              </a:rPr>
              <a:t>Thank you </a:t>
            </a:r>
            <a:endParaRPr lang="en-US" dirty="0">
              <a:latin typeface="Apple Chancery"/>
            </a:endParaRPr>
          </a:p>
        </p:txBody>
      </p:sp>
      <p:sp>
        <p:nvSpPr>
          <p:cNvPr id="7" name="Subtitle 6"/>
          <p:cNvSpPr>
            <a:spLocks noGrp="1"/>
          </p:cNvSpPr>
          <p:nvPr>
            <p:ph idx="1"/>
          </p:nvPr>
        </p:nvSpPr>
        <p:spPr>
          <a:xfrm>
            <a:off x="680321" y="2189748"/>
            <a:ext cx="10966247" cy="4379494"/>
          </a:xfrm>
        </p:spPr>
        <p:txBody>
          <a:bodyPr>
            <a:noAutofit/>
          </a:bodyPr>
          <a:lstStyle/>
          <a:p>
            <a:r>
              <a:rPr lang="en-US" sz="2800" dirty="0"/>
              <a:t>To </a:t>
            </a:r>
            <a:r>
              <a:rPr lang="en-US" sz="2800" dirty="0" smtClean="0"/>
              <a:t>you for </a:t>
            </a:r>
            <a:r>
              <a:rPr lang="en-US" sz="2800" dirty="0"/>
              <a:t>your commitment to ending HIV-related stigma and discrimination in </a:t>
            </a:r>
            <a:r>
              <a:rPr lang="en-US" sz="2800" dirty="0" smtClean="0"/>
              <a:t>Louisiana;</a:t>
            </a:r>
            <a:endParaRPr lang="en-US" sz="2800" dirty="0"/>
          </a:p>
          <a:p>
            <a:r>
              <a:rPr lang="en-US" sz="2800" dirty="0" smtClean="0"/>
              <a:t>Presented </a:t>
            </a:r>
            <a:r>
              <a:rPr lang="en-US" sz="2800" dirty="0"/>
              <a:t>with deep appreciation for the more than 40,000 people living with HIV from around the world who have shared their knowledge and experiences and made the PLHIV Stigma Index project </a:t>
            </a:r>
            <a:r>
              <a:rPr lang="en-US" sz="2800" dirty="0" smtClean="0"/>
              <a:t>possible</a:t>
            </a:r>
            <a:r>
              <a:rPr lang="en-US" sz="2800" smtClean="0"/>
              <a:t>; and</a:t>
            </a:r>
            <a:endParaRPr lang="en-US" sz="2800" dirty="0"/>
          </a:p>
        </p:txBody>
      </p:sp>
    </p:spTree>
    <p:extLst>
      <p:ext uri="{BB962C8B-B14F-4D97-AF65-F5344CB8AC3E}">
        <p14:creationId xmlns:p14="http://schemas.microsoft.com/office/powerpoint/2010/main" val="37277922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680321" y="2119256"/>
            <a:ext cx="10484984" cy="4738744"/>
          </a:xfrm>
        </p:spPr>
        <p:txBody>
          <a:bodyPr>
            <a:normAutofit lnSpcReduction="10000"/>
          </a:bodyPr>
          <a:lstStyle/>
          <a:p>
            <a:pPr marL="0" indent="0" algn="r">
              <a:buNone/>
            </a:pPr>
            <a:endParaRPr lang="en-US" sz="2000" dirty="0"/>
          </a:p>
          <a:p>
            <a:pPr marL="0" indent="0" algn="r">
              <a:buNone/>
            </a:pPr>
            <a:r>
              <a:rPr lang="en-US" sz="2000" dirty="0" smtClean="0"/>
              <a:t>United States People Living with HIV Caucus</a:t>
            </a:r>
          </a:p>
          <a:p>
            <a:pPr marL="0" indent="0" algn="r">
              <a:buNone/>
            </a:pPr>
            <a:r>
              <a:rPr lang="en-US" sz="2000" dirty="0" smtClean="0"/>
              <a:t>www.hivcaucus.org</a:t>
            </a:r>
          </a:p>
          <a:p>
            <a:pPr marL="0" indent="0" algn="r">
              <a:buNone/>
            </a:pPr>
            <a:endParaRPr lang="en-US" sz="2000" dirty="0"/>
          </a:p>
          <a:p>
            <a:pPr marL="0" indent="0" algn="r">
              <a:buNone/>
            </a:pPr>
            <a:r>
              <a:rPr lang="en-US" sz="2000" dirty="0" smtClean="0"/>
              <a:t>Global Network of People Living with AIDS</a:t>
            </a:r>
          </a:p>
          <a:p>
            <a:pPr marL="0" indent="0" algn="r">
              <a:buNone/>
            </a:pPr>
            <a:endParaRPr lang="en-US" sz="2000" dirty="0"/>
          </a:p>
          <a:p>
            <a:pPr marL="0" indent="0" algn="r">
              <a:buNone/>
            </a:pPr>
            <a:r>
              <a:rPr lang="en-US" sz="2000" dirty="0" smtClean="0"/>
              <a:t>The Stigma Index Project </a:t>
            </a:r>
          </a:p>
          <a:p>
            <a:pPr marL="0" indent="0" algn="r">
              <a:buNone/>
            </a:pPr>
            <a:endParaRPr lang="en-US" sz="2000" dirty="0"/>
          </a:p>
          <a:p>
            <a:pPr marL="0" indent="0" algn="r">
              <a:buNone/>
            </a:pPr>
            <a:r>
              <a:rPr lang="en-US" sz="2000" dirty="0"/>
              <a:t>Vanessa Johnson, JD</a:t>
            </a:r>
          </a:p>
          <a:p>
            <a:pPr marL="0" indent="0" algn="r">
              <a:buNone/>
            </a:pPr>
            <a:r>
              <a:rPr lang="en-US" sz="2000" dirty="0"/>
              <a:t>vjohnson84bj@gmail.com |301-768-2852</a:t>
            </a:r>
          </a:p>
          <a:p>
            <a:pPr marL="0" indent="0" algn="r">
              <a:buNone/>
            </a:pPr>
            <a:r>
              <a:rPr lang="en-US" sz="2000" dirty="0"/>
              <a:t>www.ribbonconsultinggroup.com</a:t>
            </a:r>
          </a:p>
          <a:p>
            <a:pPr marL="0" indent="0" algn="r">
              <a:buNone/>
            </a:pPr>
            <a:r>
              <a:rPr lang="en-US" dirty="0" smtClean="0"/>
              <a:t> </a:t>
            </a:r>
          </a:p>
          <a:p>
            <a:endParaRPr lang="en-US" dirty="0"/>
          </a:p>
        </p:txBody>
      </p:sp>
      <p:pic>
        <p:nvPicPr>
          <p:cNvPr id="4" name="Picture 2" descr="http://poz.com/cn/images/tji/usplhiv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321" y="3976559"/>
            <a:ext cx="4668253" cy="2196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554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320" y="781900"/>
            <a:ext cx="9824483" cy="1080938"/>
          </a:xfrm>
        </p:spPr>
        <p:txBody>
          <a:bodyPr/>
          <a:lstStyle/>
          <a:p>
            <a:r>
              <a:rPr lang="en-US" dirty="0" smtClean="0"/>
              <a:t>United States People Living with HIV Caucus</a:t>
            </a:r>
            <a:endParaRPr lang="en-US" dirty="0"/>
          </a:p>
        </p:txBody>
      </p:sp>
      <p:sp>
        <p:nvSpPr>
          <p:cNvPr id="3" name="Content Placeholder 2"/>
          <p:cNvSpPr>
            <a:spLocks noGrp="1"/>
          </p:cNvSpPr>
          <p:nvPr>
            <p:ph sz="half" idx="1"/>
          </p:nvPr>
        </p:nvSpPr>
        <p:spPr>
          <a:xfrm>
            <a:off x="707801" y="2288318"/>
            <a:ext cx="5912985" cy="3599316"/>
          </a:xfrm>
        </p:spPr>
        <p:txBody>
          <a:bodyPr/>
          <a:lstStyle/>
          <a:p>
            <a:r>
              <a:rPr lang="en-US" dirty="0" smtClean="0"/>
              <a:t>A network of national networks of PLHIV and community leaders</a:t>
            </a:r>
          </a:p>
          <a:p>
            <a:r>
              <a:rPr lang="en-US" dirty="0" smtClean="0"/>
              <a:t>Emerged 2010 with the dissolution of National Association of People with AIDS</a:t>
            </a:r>
          </a:p>
          <a:p>
            <a:r>
              <a:rPr lang="en-US" dirty="0" smtClean="0"/>
              <a:t>Host AIDS Watch and other community based PLHIV community work </a:t>
            </a:r>
          </a:p>
          <a:p>
            <a:endParaRPr lang="en-US" dirty="0"/>
          </a:p>
        </p:txBody>
      </p:sp>
      <p:pic>
        <p:nvPicPr>
          <p:cNvPr id="5" name="Content Placeholder 4" descr="C:\Documents and Settings\vjohnson\Local Settings\Temp\Temporary Directory 1 for USPLHIVLogo (2).zip\USPLHIVLogo.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555100" y="5106146"/>
            <a:ext cx="2547450" cy="1562977"/>
          </a:xfrm>
          <a:prstGeom prst="rect">
            <a:avLst/>
          </a:prstGeom>
          <a:noFill/>
        </p:spPr>
      </p:pic>
      <p:pic>
        <p:nvPicPr>
          <p:cNvPr id="2050" name="Picture 2" descr="http://www.hivisnotacrime.com/uploads/5/2/0/5/5205435/1199088_or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550" y="2055303"/>
            <a:ext cx="4949456" cy="4613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658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680320" y="2231517"/>
            <a:ext cx="10739951" cy="4373563"/>
          </a:xfrm>
        </p:spPr>
        <p:txBody>
          <a:bodyPr>
            <a:normAutofit/>
          </a:bodyPr>
          <a:lstStyle/>
          <a:p>
            <a:pPr>
              <a:lnSpc>
                <a:spcPct val="110000"/>
              </a:lnSpc>
            </a:pPr>
            <a:r>
              <a:rPr lang="en-US" sz="2800" dirty="0"/>
              <a:t>Stigma is a social process:</a:t>
            </a:r>
            <a:endParaRPr lang="en-US" sz="2800" i="1" dirty="0"/>
          </a:p>
          <a:p>
            <a:pPr lvl="1">
              <a:lnSpc>
                <a:spcPct val="120000"/>
              </a:lnSpc>
              <a:spcAft>
                <a:spcPts val="600"/>
              </a:spcAft>
            </a:pPr>
            <a:r>
              <a:rPr lang="en-US" sz="2800" dirty="0" smtClean="0"/>
              <a:t>Contextual (social, cultural, political &amp; economic forces)</a:t>
            </a:r>
          </a:p>
          <a:p>
            <a:pPr lvl="1">
              <a:lnSpc>
                <a:spcPct val="120000"/>
              </a:lnSpc>
              <a:spcAft>
                <a:spcPts val="600"/>
              </a:spcAft>
            </a:pPr>
            <a:r>
              <a:rPr lang="en-US" sz="2800" dirty="0" smtClean="0"/>
              <a:t>Turns “difference” into inequity </a:t>
            </a:r>
          </a:p>
          <a:p>
            <a:pPr lvl="1">
              <a:lnSpc>
                <a:spcPct val="120000"/>
              </a:lnSpc>
              <a:spcAft>
                <a:spcPts val="600"/>
              </a:spcAft>
            </a:pPr>
            <a:r>
              <a:rPr lang="en-US" sz="2800" dirty="0" smtClean="0"/>
              <a:t>Devaluation to create superiority</a:t>
            </a:r>
          </a:p>
          <a:p>
            <a:pPr lvl="1">
              <a:lnSpc>
                <a:spcPct val="120000"/>
              </a:lnSpc>
              <a:spcAft>
                <a:spcPts val="600"/>
              </a:spcAft>
            </a:pPr>
            <a:r>
              <a:rPr lang="en-US" sz="2800" dirty="0" smtClean="0"/>
              <a:t>Social exclusion of individuals or groups</a:t>
            </a:r>
          </a:p>
          <a:p>
            <a:pPr lvl="1">
              <a:lnSpc>
                <a:spcPct val="120000"/>
              </a:lnSpc>
              <a:spcAft>
                <a:spcPts val="600"/>
              </a:spcAft>
            </a:pPr>
            <a:r>
              <a:rPr lang="en-US" sz="2800" dirty="0" smtClean="0"/>
              <a:t>Disqualification from full social acceptance</a:t>
            </a:r>
          </a:p>
        </p:txBody>
      </p:sp>
      <p:sp>
        <p:nvSpPr>
          <p:cNvPr id="537602" name="Rectangle 2"/>
          <p:cNvSpPr>
            <a:spLocks noGrp="1" noChangeArrowheads="1"/>
          </p:cNvSpPr>
          <p:nvPr>
            <p:ph type="title"/>
          </p:nvPr>
        </p:nvSpPr>
        <p:spPr/>
        <p:txBody>
          <a:bodyPr/>
          <a:lstStyle/>
          <a:p>
            <a:pPr>
              <a:defRPr/>
            </a:pPr>
            <a:r>
              <a:rPr lang="en-US" dirty="0" smtClean="0"/>
              <a:t>Stigma Conceptualized</a:t>
            </a:r>
            <a:endParaRPr lang="en-US" dirty="0"/>
          </a:p>
        </p:txBody>
      </p:sp>
    </p:spTree>
    <p:extLst>
      <p:ext uri="{BB962C8B-B14F-4D97-AF65-F5344CB8AC3E}">
        <p14:creationId xmlns:p14="http://schemas.microsoft.com/office/powerpoint/2010/main" val="1378149848"/>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idx="1"/>
          </p:nvPr>
        </p:nvSpPr>
        <p:spPr>
          <a:xfrm>
            <a:off x="680321" y="2201256"/>
            <a:ext cx="7704138" cy="4352925"/>
          </a:xfrm>
        </p:spPr>
        <p:txBody>
          <a:bodyPr>
            <a:normAutofit/>
          </a:bodyPr>
          <a:lstStyle/>
          <a:p>
            <a:pPr marL="0" indent="0">
              <a:buNone/>
            </a:pPr>
            <a:r>
              <a:rPr lang="en-US" sz="2800" dirty="0" smtClean="0"/>
              <a:t>Unfair and unjust action toward an individual or group on the basis of:</a:t>
            </a:r>
          </a:p>
          <a:p>
            <a:pPr lvl="1"/>
            <a:r>
              <a:rPr lang="en-US" sz="2800" dirty="0"/>
              <a:t>R</a:t>
            </a:r>
            <a:r>
              <a:rPr lang="en-US" sz="2800" dirty="0" smtClean="0"/>
              <a:t>eal or perceived status or attributes</a:t>
            </a:r>
          </a:p>
          <a:p>
            <a:pPr lvl="2"/>
            <a:r>
              <a:rPr lang="en-US" sz="2800" dirty="0"/>
              <a:t>M</a:t>
            </a:r>
            <a:r>
              <a:rPr lang="en-US" sz="2800" dirty="0" smtClean="0"/>
              <a:t>edical condition like HIV &amp; AIDS</a:t>
            </a:r>
          </a:p>
          <a:p>
            <a:pPr lvl="2"/>
            <a:r>
              <a:rPr lang="en-US" sz="2800" dirty="0" smtClean="0"/>
              <a:t>Socio-economic status</a:t>
            </a:r>
          </a:p>
          <a:p>
            <a:pPr lvl="2"/>
            <a:r>
              <a:rPr lang="en-US" sz="2800" dirty="0" smtClean="0"/>
              <a:t>Gender</a:t>
            </a:r>
          </a:p>
          <a:p>
            <a:pPr lvl="2"/>
            <a:r>
              <a:rPr lang="en-US" sz="2800" dirty="0" smtClean="0"/>
              <a:t>Race</a:t>
            </a:r>
          </a:p>
          <a:p>
            <a:pPr lvl="2"/>
            <a:r>
              <a:rPr lang="en-US" sz="2800" dirty="0" smtClean="0"/>
              <a:t>Sexual orientation or sexuality</a:t>
            </a:r>
          </a:p>
        </p:txBody>
      </p:sp>
      <p:sp>
        <p:nvSpPr>
          <p:cNvPr id="558082" name="Rectangle 2"/>
          <p:cNvSpPr>
            <a:spLocks noGrp="1" noChangeArrowheads="1"/>
          </p:cNvSpPr>
          <p:nvPr>
            <p:ph type="title"/>
          </p:nvPr>
        </p:nvSpPr>
        <p:spPr/>
        <p:txBody>
          <a:bodyPr/>
          <a:lstStyle/>
          <a:p>
            <a:pPr>
              <a:defRPr/>
            </a:pPr>
            <a:r>
              <a:rPr lang="en-US" dirty="0" smtClean="0"/>
              <a:t>Discrimination Defined</a:t>
            </a:r>
            <a:endParaRPr lang="en-US" dirty="0"/>
          </a:p>
        </p:txBody>
      </p:sp>
    </p:spTree>
    <p:extLst>
      <p:ext uri="{BB962C8B-B14F-4D97-AF65-F5344CB8AC3E}">
        <p14:creationId xmlns:p14="http://schemas.microsoft.com/office/powerpoint/2010/main" val="347817290"/>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Content Placeholder 3" descr="Screen Shot 2014-06-17 at 8.58.10 AM.png"/>
          <p:cNvPicPr>
            <a:picLocks noGrp="1" noChangeAspect="1"/>
          </p:cNvPicPr>
          <p:nvPr>
            <p:ph idx="1"/>
          </p:nvPr>
        </p:nvPicPr>
        <p:blipFill>
          <a:blip r:embed="rId3"/>
          <a:srcRect t="-18936" b="-18936"/>
          <a:stretch>
            <a:fillRect/>
          </a:stretch>
        </p:blipFill>
        <p:spPr>
          <a:xfrm>
            <a:off x="0" y="1924701"/>
            <a:ext cx="7943787" cy="5468319"/>
          </a:xfrm>
        </p:spPr>
      </p:pic>
      <p:pic>
        <p:nvPicPr>
          <p:cNvPr id="20482" name="Picture 5"/>
          <p:cNvPicPr>
            <a:picLocks noChangeAspect="1"/>
          </p:cNvPicPr>
          <p:nvPr/>
        </p:nvPicPr>
        <p:blipFill>
          <a:blip r:embed="rId4"/>
          <a:srcRect/>
          <a:stretch>
            <a:fillRect/>
          </a:stretch>
        </p:blipFill>
        <p:spPr bwMode="auto">
          <a:xfrm>
            <a:off x="7782128" y="1924702"/>
            <a:ext cx="4409872" cy="1996407"/>
          </a:xfrm>
          <a:prstGeom prst="rect">
            <a:avLst/>
          </a:prstGeom>
          <a:noFill/>
          <a:ln w="9525">
            <a:noFill/>
            <a:miter lim="800000"/>
            <a:headEnd/>
            <a:tailEnd/>
          </a:ln>
        </p:spPr>
      </p:pic>
      <p:sp>
        <p:nvSpPr>
          <p:cNvPr id="20483" name="TextBox 6"/>
          <p:cNvSpPr txBox="1">
            <a:spLocks noChangeArrowheads="1"/>
          </p:cNvSpPr>
          <p:nvPr/>
        </p:nvSpPr>
        <p:spPr bwMode="auto">
          <a:xfrm>
            <a:off x="8091798" y="3976955"/>
            <a:ext cx="2825645" cy="307777"/>
          </a:xfrm>
          <a:prstGeom prst="rect">
            <a:avLst/>
          </a:prstGeom>
          <a:noFill/>
          <a:ln w="9525">
            <a:noFill/>
            <a:miter lim="800000"/>
            <a:headEnd/>
            <a:tailEnd/>
          </a:ln>
        </p:spPr>
        <p:txBody>
          <a:bodyPr wrap="none">
            <a:prstTxWarp prst="textNoShape">
              <a:avLst/>
            </a:prstTxWarp>
            <a:spAutoFit/>
          </a:bodyPr>
          <a:lstStyle/>
          <a:p>
            <a:r>
              <a:rPr lang="en-US" sz="1400" dirty="0"/>
              <a:t>Photo credit, Peter Staley (1983)</a:t>
            </a:r>
          </a:p>
        </p:txBody>
      </p:sp>
      <p:sp>
        <p:nvSpPr>
          <p:cNvPr id="2" name="TextBox 1"/>
          <p:cNvSpPr txBox="1"/>
          <p:nvPr/>
        </p:nvSpPr>
        <p:spPr>
          <a:xfrm>
            <a:off x="544749" y="927282"/>
            <a:ext cx="9243236" cy="646331"/>
          </a:xfrm>
          <a:prstGeom prst="rect">
            <a:avLst/>
          </a:prstGeom>
          <a:noFill/>
        </p:spPr>
        <p:txBody>
          <a:bodyPr wrap="none" rtlCol="0">
            <a:spAutoFit/>
          </a:bodyPr>
          <a:lstStyle/>
          <a:p>
            <a:r>
              <a:rPr lang="en-US" sz="3600" dirty="0" smtClean="0"/>
              <a:t>The </a:t>
            </a:r>
            <a:r>
              <a:rPr lang="en-US" sz="3600" dirty="0"/>
              <a:t>f</a:t>
            </a:r>
            <a:r>
              <a:rPr lang="en-US" sz="3600" dirty="0" smtClean="0"/>
              <a:t>irst PLHIV document to address stigma</a:t>
            </a:r>
            <a:endParaRPr lang="en-US" sz="3600" dirty="0"/>
          </a:p>
        </p:txBody>
      </p:sp>
    </p:spTree>
    <p:extLst>
      <p:ext uri="{BB962C8B-B14F-4D97-AF65-F5344CB8AC3E}">
        <p14:creationId xmlns:p14="http://schemas.microsoft.com/office/powerpoint/2010/main" val="3803030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632" y="862904"/>
            <a:ext cx="8229600" cy="990600"/>
          </a:xfrm>
        </p:spPr>
        <p:txBody>
          <a:bodyPr/>
          <a:lstStyle/>
          <a:p>
            <a:pPr>
              <a:defRPr/>
            </a:pPr>
            <a:r>
              <a:rPr lang="en-US" dirty="0" smtClean="0">
                <a:ea typeface="+mj-ea"/>
                <a:cs typeface="+mj-cs"/>
              </a:rPr>
              <a:t>HIV = A history of self-empowerment</a:t>
            </a:r>
            <a:endParaRPr lang="en-US" dirty="0">
              <a:ea typeface="+mj-ea"/>
              <a:cs typeface="+mj-cs"/>
            </a:endParaRPr>
          </a:p>
        </p:txBody>
      </p:sp>
      <p:pic>
        <p:nvPicPr>
          <p:cNvPr id="22530" name="Picture 3"/>
          <p:cNvPicPr>
            <a:picLocks noChangeAspect="1"/>
          </p:cNvPicPr>
          <p:nvPr/>
        </p:nvPicPr>
        <p:blipFill>
          <a:blip r:embed="rId3"/>
          <a:srcRect/>
          <a:stretch>
            <a:fillRect/>
          </a:stretch>
        </p:blipFill>
        <p:spPr bwMode="auto">
          <a:xfrm>
            <a:off x="6943431" y="2212311"/>
            <a:ext cx="5087039" cy="3192462"/>
          </a:xfrm>
          <a:prstGeom prst="rect">
            <a:avLst/>
          </a:prstGeom>
          <a:noFill/>
          <a:ln w="9525">
            <a:noFill/>
            <a:miter lim="800000"/>
            <a:headEnd/>
            <a:tailEnd/>
          </a:ln>
        </p:spPr>
      </p:pic>
      <p:sp>
        <p:nvSpPr>
          <p:cNvPr id="22531" name="TextBox 5"/>
          <p:cNvSpPr txBox="1">
            <a:spLocks noChangeArrowheads="1"/>
          </p:cNvSpPr>
          <p:nvPr/>
        </p:nvSpPr>
        <p:spPr bwMode="auto">
          <a:xfrm>
            <a:off x="6741227" y="5437445"/>
            <a:ext cx="5510213" cy="276999"/>
          </a:xfrm>
          <a:prstGeom prst="rect">
            <a:avLst/>
          </a:prstGeom>
          <a:noFill/>
          <a:ln w="9525">
            <a:noFill/>
            <a:miter lim="800000"/>
            <a:headEnd/>
            <a:tailEnd/>
          </a:ln>
        </p:spPr>
        <p:txBody>
          <a:bodyPr wrap="square">
            <a:prstTxWarp prst="textNoShape">
              <a:avLst/>
            </a:prstTxWarp>
            <a:spAutoFit/>
          </a:bodyPr>
          <a:lstStyle/>
          <a:p>
            <a:r>
              <a:rPr lang="en-US" sz="1200" dirty="0"/>
              <a:t>Act Up, 1991. Photograph: </a:t>
            </a:r>
            <a:r>
              <a:rPr lang="en-US" sz="1200" dirty="0" err="1"/>
              <a:t>Dirck</a:t>
            </a:r>
            <a:r>
              <a:rPr lang="en-US" sz="1200" dirty="0"/>
              <a:t> Halstead/Time &amp; Life Pictures/Getty Images</a:t>
            </a:r>
          </a:p>
        </p:txBody>
      </p:sp>
      <p:pic>
        <p:nvPicPr>
          <p:cNvPr id="22532" name="Content Placeholder 4"/>
          <p:cNvPicPr>
            <a:picLocks noGrp="1" noChangeAspect="1"/>
          </p:cNvPicPr>
          <p:nvPr>
            <p:ph idx="1"/>
          </p:nvPr>
        </p:nvPicPr>
        <p:blipFill>
          <a:blip r:embed="rId4"/>
          <a:srcRect t="9045" b="9045"/>
          <a:stretch>
            <a:fillRect/>
          </a:stretch>
        </p:blipFill>
        <p:spPr>
          <a:xfrm>
            <a:off x="638176" y="2117973"/>
            <a:ext cx="2966261" cy="2054225"/>
          </a:xfrm>
        </p:spPr>
      </p:pic>
      <p:sp>
        <p:nvSpPr>
          <p:cNvPr id="22533" name="TextBox 7"/>
          <p:cNvSpPr txBox="1">
            <a:spLocks noChangeArrowheads="1"/>
          </p:cNvSpPr>
          <p:nvPr/>
        </p:nvSpPr>
        <p:spPr bwMode="auto">
          <a:xfrm>
            <a:off x="605632" y="4198292"/>
            <a:ext cx="2620963" cy="461665"/>
          </a:xfrm>
          <a:prstGeom prst="rect">
            <a:avLst/>
          </a:prstGeom>
          <a:noFill/>
          <a:ln w="9525">
            <a:noFill/>
            <a:miter lim="800000"/>
            <a:headEnd/>
            <a:tailEnd/>
          </a:ln>
        </p:spPr>
        <p:txBody>
          <a:bodyPr>
            <a:prstTxWarp prst="textNoShape">
              <a:avLst/>
            </a:prstTxWarp>
            <a:spAutoFit/>
          </a:bodyPr>
          <a:lstStyle/>
          <a:p>
            <a:r>
              <a:rPr lang="en-US" sz="1200" dirty="0"/>
              <a:t>John J. Wilcox LGBT Archives of Philadelphia</a:t>
            </a:r>
          </a:p>
        </p:txBody>
      </p:sp>
      <p:pic>
        <p:nvPicPr>
          <p:cNvPr id="22534" name="Picture 8"/>
          <p:cNvPicPr>
            <a:picLocks noChangeAspect="1"/>
          </p:cNvPicPr>
          <p:nvPr/>
        </p:nvPicPr>
        <p:blipFill>
          <a:blip r:embed="rId5"/>
          <a:srcRect/>
          <a:stretch>
            <a:fillRect/>
          </a:stretch>
        </p:blipFill>
        <p:spPr bwMode="auto">
          <a:xfrm>
            <a:off x="638176" y="4794638"/>
            <a:ext cx="2307043" cy="1679575"/>
          </a:xfrm>
          <a:prstGeom prst="rect">
            <a:avLst/>
          </a:prstGeom>
          <a:noFill/>
          <a:ln w="9525">
            <a:noFill/>
            <a:miter lim="800000"/>
            <a:headEnd/>
            <a:tailEnd/>
          </a:ln>
        </p:spPr>
      </p:pic>
      <p:pic>
        <p:nvPicPr>
          <p:cNvPr id="1026" name="Picture 2" descr="https://southernreach.files.wordpress.com/2015/04/laan.png?w=200&amp;h=1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9746" y="2212311"/>
            <a:ext cx="2934586" cy="12954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pbs.twimg.com/media/Cass4e4WIAAWBEi.jpg:lar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06641" y="3630267"/>
            <a:ext cx="2934586" cy="28439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26596" y="6539558"/>
            <a:ext cx="7129516" cy="276999"/>
          </a:xfrm>
          <a:prstGeom prst="rect">
            <a:avLst/>
          </a:prstGeom>
          <a:noFill/>
        </p:spPr>
        <p:txBody>
          <a:bodyPr wrap="square" rtlCol="0">
            <a:spAutoFit/>
          </a:bodyPr>
          <a:lstStyle/>
          <a:p>
            <a:r>
              <a:rPr lang="en-US" sz="1200" dirty="0" smtClean="0"/>
              <a:t>Network Empowerment Project Meeting, 2016, Milford, PA. Photograph: Ken </a:t>
            </a:r>
            <a:r>
              <a:rPr lang="en-US" sz="1200" dirty="0" err="1" smtClean="0"/>
              <a:t>Pinkela</a:t>
            </a:r>
            <a:r>
              <a:rPr lang="en-US" sz="1200" dirty="0" smtClean="0"/>
              <a:t>/</a:t>
            </a:r>
            <a:r>
              <a:rPr lang="en-US" sz="1200" dirty="0" err="1" smtClean="0"/>
              <a:t>Sero</a:t>
            </a:r>
            <a:r>
              <a:rPr lang="en-US" sz="1200" dirty="0" smtClean="0"/>
              <a:t> Project</a:t>
            </a:r>
            <a:endParaRPr lang="en-US" sz="1200" dirty="0"/>
          </a:p>
        </p:txBody>
      </p:sp>
    </p:spTree>
    <p:extLst>
      <p:ext uri="{BB962C8B-B14F-4D97-AF65-F5344CB8AC3E}">
        <p14:creationId xmlns:p14="http://schemas.microsoft.com/office/powerpoint/2010/main" val="970081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2" name="Rectangle 4"/>
          <p:cNvSpPr>
            <a:spLocks noGrp="1" noChangeArrowheads="1"/>
          </p:cNvSpPr>
          <p:nvPr>
            <p:ph type="ctrTitle" idx="4294967295"/>
          </p:nvPr>
        </p:nvSpPr>
        <p:spPr>
          <a:xfrm>
            <a:off x="455428" y="277813"/>
            <a:ext cx="7772400" cy="1295400"/>
          </a:xfrm>
        </p:spPr>
        <p:txBody>
          <a:bodyPr anchorCtr="1"/>
          <a:lstStyle/>
          <a:p>
            <a:r>
              <a:rPr lang="en-US" altLang="en-US" dirty="0"/>
              <a:t>From grassroots to boxes to clinics: HIV services</a:t>
            </a:r>
          </a:p>
        </p:txBody>
      </p:sp>
      <p:sp>
        <p:nvSpPr>
          <p:cNvPr id="12291" name="Oval 7"/>
          <p:cNvSpPr>
            <a:spLocks noChangeArrowheads="1"/>
          </p:cNvSpPr>
          <p:nvPr/>
        </p:nvSpPr>
        <p:spPr bwMode="auto">
          <a:xfrm>
            <a:off x="2362200" y="4267200"/>
            <a:ext cx="1752600" cy="12954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b="1">
                <a:cs typeface="Arial" panose="020B0604020202020204" pitchFamily="34" charset="0"/>
              </a:rPr>
              <a:t>Grassroots, </a:t>
            </a:r>
          </a:p>
          <a:p>
            <a:pPr algn="ctr" eaLnBrk="1" hangingPunct="1"/>
            <a:r>
              <a:rPr lang="en-US" altLang="en-US" b="1">
                <a:cs typeface="Arial" panose="020B0604020202020204" pitchFamily="34" charset="0"/>
              </a:rPr>
              <a:t>Homegrown </a:t>
            </a:r>
          </a:p>
          <a:p>
            <a:pPr algn="ctr" eaLnBrk="1" hangingPunct="1"/>
            <a:r>
              <a:rPr lang="en-US" altLang="en-US" b="1">
                <a:cs typeface="Arial" panose="020B0604020202020204" pitchFamily="34" charset="0"/>
              </a:rPr>
              <a:t>interventions</a:t>
            </a:r>
          </a:p>
        </p:txBody>
      </p:sp>
      <p:sp>
        <p:nvSpPr>
          <p:cNvPr id="12292" name="Oval 8"/>
          <p:cNvSpPr>
            <a:spLocks noChangeArrowheads="1"/>
          </p:cNvSpPr>
          <p:nvPr/>
        </p:nvSpPr>
        <p:spPr bwMode="auto">
          <a:xfrm>
            <a:off x="5181600" y="4267200"/>
            <a:ext cx="1828800" cy="1295400"/>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b="1">
                <a:cs typeface="Arial" panose="020B0604020202020204" pitchFamily="34" charset="0"/>
              </a:rPr>
              <a:t>DEBIs: </a:t>
            </a:r>
          </a:p>
          <a:p>
            <a:pPr algn="ctr" eaLnBrk="1" hangingPunct="1"/>
            <a:r>
              <a:rPr lang="en-US" altLang="en-US" b="1">
                <a:cs typeface="Arial" panose="020B0604020202020204" pitchFamily="34" charset="0"/>
              </a:rPr>
              <a:t>Interventions</a:t>
            </a:r>
          </a:p>
          <a:p>
            <a:pPr algn="ctr" eaLnBrk="1" hangingPunct="1"/>
            <a:r>
              <a:rPr lang="en-US" altLang="en-US" b="1">
                <a:cs typeface="Arial" panose="020B0604020202020204" pitchFamily="34" charset="0"/>
              </a:rPr>
              <a:t>“in a box”</a:t>
            </a:r>
          </a:p>
        </p:txBody>
      </p:sp>
      <p:sp>
        <p:nvSpPr>
          <p:cNvPr id="12293" name="AutoShape 12"/>
          <p:cNvSpPr>
            <a:spLocks noChangeArrowheads="1"/>
          </p:cNvSpPr>
          <p:nvPr/>
        </p:nvSpPr>
        <p:spPr bwMode="auto">
          <a:xfrm>
            <a:off x="1905000" y="5257800"/>
            <a:ext cx="8763000" cy="1143000"/>
          </a:xfrm>
          <a:prstGeom prst="rightArrow">
            <a:avLst>
              <a:gd name="adj1" fmla="val 50000"/>
              <a:gd name="adj2" fmla="val 191667"/>
            </a:avLst>
          </a:prstGeom>
          <a:solidFill>
            <a:schemeClr val="tx2"/>
          </a:solidFill>
          <a:ln w="9525">
            <a:solidFill>
              <a:schemeClr val="tx1"/>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rgbClr val="000000"/>
                </a:solidFill>
                <a:cs typeface="Arial" panose="020B0604020202020204" pitchFamily="34" charset="0"/>
              </a:rPr>
              <a:t>Late 1980s – Early 1990s – Late 1990s – Early 2000s – Late 2000s – 2010: NHAS</a:t>
            </a:r>
          </a:p>
        </p:txBody>
      </p:sp>
      <p:sp>
        <p:nvSpPr>
          <p:cNvPr id="12294" name="Oval 9"/>
          <p:cNvSpPr>
            <a:spLocks noChangeArrowheads="1"/>
          </p:cNvSpPr>
          <p:nvPr/>
        </p:nvSpPr>
        <p:spPr bwMode="auto">
          <a:xfrm>
            <a:off x="8153400" y="4267200"/>
            <a:ext cx="1905000" cy="1295400"/>
          </a:xfrm>
          <a:prstGeom prst="ellipse">
            <a:avLst/>
          </a:prstGeom>
          <a:solidFill>
            <a:srgbClr val="FF0000"/>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hangingPunct="1"/>
            <a:r>
              <a:rPr lang="en-US" altLang="en-US" b="1">
                <a:cs typeface="Arial" panose="020B0604020202020204" pitchFamily="34" charset="0"/>
              </a:rPr>
              <a:t>Services moving</a:t>
            </a:r>
          </a:p>
          <a:p>
            <a:pPr algn="ctr" eaLnBrk="1" hangingPunct="1"/>
            <a:r>
              <a:rPr lang="en-US" altLang="en-US" b="1">
                <a:cs typeface="Arial" panose="020B0604020202020204" pitchFamily="34" charset="0"/>
              </a:rPr>
              <a:t>toward clinic</a:t>
            </a:r>
          </a:p>
          <a:p>
            <a:pPr algn="ctr" eaLnBrk="1" hangingPunct="1"/>
            <a:r>
              <a:rPr lang="en-US" altLang="en-US" b="1">
                <a:cs typeface="Arial" panose="020B0604020202020204" pitchFamily="34" charset="0"/>
              </a:rPr>
              <a:t>settings</a:t>
            </a:r>
          </a:p>
        </p:txBody>
      </p:sp>
      <p:pic>
        <p:nvPicPr>
          <p:cNvPr id="12295" name="Picture 7" descr="JTCFightingDiscrimin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763713"/>
            <a:ext cx="3657600" cy="2436812"/>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deb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752600"/>
            <a:ext cx="32766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9" descr="news_brief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58200" y="1573213"/>
            <a:ext cx="1898650" cy="2617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7910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Stigma Index Overview</a:t>
            </a:r>
            <a:endParaRPr lang="en-US" b="1" dirty="0"/>
          </a:p>
        </p:txBody>
      </p:sp>
      <p:sp>
        <p:nvSpPr>
          <p:cNvPr id="3" name="Content Placeholder 2"/>
          <p:cNvSpPr>
            <a:spLocks noGrp="1"/>
          </p:cNvSpPr>
          <p:nvPr>
            <p:ph sz="half" idx="1"/>
          </p:nvPr>
        </p:nvSpPr>
        <p:spPr>
          <a:xfrm>
            <a:off x="680321" y="2233805"/>
            <a:ext cx="4698358" cy="4093437"/>
          </a:xfrm>
        </p:spPr>
        <p:txBody>
          <a:bodyPr>
            <a:normAutofit fontScale="85000" lnSpcReduction="20000"/>
          </a:bodyPr>
          <a:lstStyle/>
          <a:p>
            <a:pPr>
              <a:lnSpc>
                <a:spcPct val="120000"/>
              </a:lnSpc>
              <a:spcAft>
                <a:spcPts val="600"/>
              </a:spcAft>
            </a:pPr>
            <a:r>
              <a:rPr lang="en-US" dirty="0" smtClean="0"/>
              <a:t>HIV stigma is a social phenomena experienced personally </a:t>
            </a:r>
          </a:p>
          <a:p>
            <a:pPr>
              <a:lnSpc>
                <a:spcPct val="120000"/>
              </a:lnSpc>
              <a:spcAft>
                <a:spcPts val="600"/>
              </a:spcAft>
            </a:pPr>
            <a:r>
              <a:rPr lang="en-US" dirty="0" smtClean="0"/>
              <a:t>Coordinated </a:t>
            </a:r>
            <a:r>
              <a:rPr lang="en-US" dirty="0"/>
              <a:t>by Global Network of People Living with HIV (GNP+) to measure HIV </a:t>
            </a:r>
            <a:r>
              <a:rPr lang="en-US" dirty="0" smtClean="0"/>
              <a:t>stigma – conducted in 50 countries</a:t>
            </a:r>
            <a:endParaRPr lang="en-US" dirty="0"/>
          </a:p>
          <a:p>
            <a:pPr>
              <a:lnSpc>
                <a:spcPct val="120000"/>
              </a:lnSpc>
              <a:spcAft>
                <a:spcPts val="600"/>
              </a:spcAft>
            </a:pPr>
            <a:r>
              <a:rPr lang="en-US" dirty="0"/>
              <a:t>The Stigma Index data is collected and analyzed </a:t>
            </a:r>
            <a:r>
              <a:rPr lang="en-US" i="1" dirty="0"/>
              <a:t>by</a:t>
            </a:r>
            <a:r>
              <a:rPr lang="en-US" dirty="0"/>
              <a:t> PLHIV, </a:t>
            </a:r>
            <a:r>
              <a:rPr lang="en-US" i="1" dirty="0"/>
              <a:t>with</a:t>
            </a:r>
            <a:r>
              <a:rPr lang="en-US" dirty="0"/>
              <a:t> PLHIV, and </a:t>
            </a:r>
            <a:r>
              <a:rPr lang="en-US" i="1" dirty="0"/>
              <a:t>for</a:t>
            </a:r>
            <a:r>
              <a:rPr lang="en-US" dirty="0"/>
              <a:t> PLHIV</a:t>
            </a:r>
          </a:p>
          <a:p>
            <a:pPr>
              <a:lnSpc>
                <a:spcPct val="120000"/>
              </a:lnSpc>
              <a:spcAft>
                <a:spcPts val="600"/>
              </a:spcAft>
            </a:pPr>
            <a:r>
              <a:rPr lang="en-US" dirty="0"/>
              <a:t>Stigma Index findings </a:t>
            </a:r>
            <a:r>
              <a:rPr lang="en-US" dirty="0" smtClean="0"/>
              <a:t>drive policy and community organizing efforts</a:t>
            </a:r>
            <a:endParaRPr lang="en-US" dirty="0"/>
          </a:p>
        </p:txBody>
      </p:sp>
      <p:sp>
        <p:nvSpPr>
          <p:cNvPr id="9" name="TextBox 8"/>
          <p:cNvSpPr txBox="1"/>
          <p:nvPr/>
        </p:nvSpPr>
        <p:spPr>
          <a:xfrm>
            <a:off x="1076340" y="6430310"/>
            <a:ext cx="9042400" cy="307777"/>
          </a:xfrm>
          <a:prstGeom prst="rect">
            <a:avLst/>
          </a:prstGeom>
          <a:noFill/>
        </p:spPr>
        <p:txBody>
          <a:bodyPr wrap="square" rtlCol="0">
            <a:spAutoFit/>
          </a:bodyPr>
          <a:lstStyle/>
          <a:p>
            <a:pPr algn="ctr"/>
            <a:r>
              <a:rPr lang="en-US" sz="1400" dirty="0"/>
              <a:t>For more information on global projects using the questionnaire see </a:t>
            </a:r>
            <a:r>
              <a:rPr lang="en-US" sz="1400" u="sng" dirty="0">
                <a:hlinkClick r:id="rId3"/>
              </a:rPr>
              <a:t>http://www.stigmaindex.org/</a:t>
            </a:r>
            <a:r>
              <a:rPr lang="en-US" sz="1400" dirty="0">
                <a:hlinkClick r:id="rId3"/>
              </a:rPr>
              <a:t> </a:t>
            </a:r>
            <a:endParaRPr lang="en-US" sz="1400" dirty="0"/>
          </a:p>
        </p:txBody>
      </p:sp>
      <p:pic>
        <p:nvPicPr>
          <p:cNvPr id="1032" name="Picture 8" descr="http://www.clac.cab/sites/all/images/GN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8700" y="2321324"/>
            <a:ext cx="3377184" cy="144861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stretch>
            <a:fillRect/>
          </a:stretch>
        </p:blipFill>
        <p:spPr>
          <a:xfrm>
            <a:off x="9757482" y="2336873"/>
            <a:ext cx="2245727" cy="1433071"/>
          </a:xfrm>
          <a:prstGeom prst="rect">
            <a:avLst/>
          </a:prstGeom>
        </p:spPr>
      </p:pic>
      <p:pic>
        <p:nvPicPr>
          <p:cNvPr id="10" name="Picture 8"/>
          <p:cNvPicPr>
            <a:picLocks noGrp="1" noChangeAspect="1" noChangeArrowheads="1"/>
          </p:cNvPicPr>
          <p:nvPr>
            <p:ph sz="half" idx="2"/>
          </p:nvPr>
        </p:nvPicPr>
        <p:blipFill>
          <a:blip r:embed="rId6" cstate="print">
            <a:extLst>
              <a:ext uri="{28A0092B-C50C-407E-A947-70E740481C1C}">
                <a14:useLocalDpi xmlns:a14="http://schemas.microsoft.com/office/drawing/2010/main" val="0"/>
              </a:ext>
            </a:extLst>
          </a:blip>
          <a:srcRect/>
          <a:stretch>
            <a:fillRect/>
          </a:stretch>
        </p:blipFill>
        <p:spPr bwMode="auto">
          <a:xfrm>
            <a:off x="6108700" y="4097559"/>
            <a:ext cx="1832172" cy="1856601"/>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24139" y="4097812"/>
            <a:ext cx="3589201" cy="498796"/>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75124837"/>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TM04033917[[fn=Berlin]]</Template>
  <TotalTime>5232</TotalTime>
  <Words>2149</Words>
  <Application>Microsoft Office PowerPoint</Application>
  <PresentationFormat>Custom</PresentationFormat>
  <Paragraphs>314</Paragraphs>
  <Slides>27</Slides>
  <Notes>19</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Berlin</vt:lpstr>
      <vt:lpstr>Stigma Index Project</vt:lpstr>
      <vt:lpstr>United States People Living with HIV Caucus</vt:lpstr>
      <vt:lpstr>United States People Living with HIV Caucus</vt:lpstr>
      <vt:lpstr>Stigma Conceptualized</vt:lpstr>
      <vt:lpstr>Discrimination Defined</vt:lpstr>
      <vt:lpstr>PowerPoint Presentation</vt:lpstr>
      <vt:lpstr>HIV = A history of self-empowerment</vt:lpstr>
      <vt:lpstr>From grassroots to boxes to clinics: HIV services</vt:lpstr>
      <vt:lpstr>The Stigma Index Overview</vt:lpstr>
      <vt:lpstr>The Stigma Index Process</vt:lpstr>
      <vt:lpstr>The Stigma Index Goals</vt:lpstr>
      <vt:lpstr>PowerPoint Presentation</vt:lpstr>
      <vt:lpstr>PowerPoint Presentation</vt:lpstr>
      <vt:lpstr>PowerPoint Presentation</vt:lpstr>
      <vt:lpstr>Detroit, MI</vt:lpstr>
      <vt:lpstr>Year 1 Findings </vt:lpstr>
      <vt:lpstr>Terminology of Stigma</vt:lpstr>
      <vt:lpstr>PowerPoint Presentation</vt:lpstr>
      <vt:lpstr>Discrimination in the last 12 months</vt:lpstr>
      <vt:lpstr>Effects of Stigma and Discrimination</vt:lpstr>
      <vt:lpstr>PowerPoint Presentation</vt:lpstr>
      <vt:lpstr>Year 2 Plans: Applying the Results</vt:lpstr>
      <vt:lpstr>Activities of Resilience and Support</vt:lpstr>
      <vt:lpstr>PowerPoint Presentation</vt:lpstr>
      <vt:lpstr>Current Status - Stigma Index Sites </vt:lpstr>
      <vt:lpstr>Thank you </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Bodies of Dis-Ease: Vernacular knowledge, HIV and stigma</dc:title>
  <dc:creator>Jeffrey Escoffier</dc:creator>
  <cp:lastModifiedBy>Michael D. Schuenemeyer</cp:lastModifiedBy>
  <cp:revision>66</cp:revision>
  <cp:lastPrinted>2015-11-05T16:13:56Z</cp:lastPrinted>
  <dcterms:created xsi:type="dcterms:W3CDTF">2015-10-30T16:34:20Z</dcterms:created>
  <dcterms:modified xsi:type="dcterms:W3CDTF">2016-09-14T16:01:02Z</dcterms:modified>
</cp:coreProperties>
</file>